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257" r:id="rId3"/>
    <p:sldId id="258" r:id="rId4"/>
    <p:sldId id="291" r:id="rId5"/>
    <p:sldId id="259" r:id="rId6"/>
    <p:sldId id="265" r:id="rId7"/>
    <p:sldId id="287" r:id="rId8"/>
    <p:sldId id="288" r:id="rId9"/>
    <p:sldId id="269" r:id="rId10"/>
    <p:sldId id="262" r:id="rId11"/>
    <p:sldId id="266" r:id="rId12"/>
    <p:sldId id="270" r:id="rId13"/>
    <p:sldId id="289" r:id="rId14"/>
    <p:sldId id="261" r:id="rId15"/>
    <p:sldId id="263" r:id="rId16"/>
    <p:sldId id="264" r:id="rId17"/>
    <p:sldId id="267" r:id="rId18"/>
    <p:sldId id="271" r:id="rId19"/>
    <p:sldId id="272" r:id="rId20"/>
    <p:sldId id="273" r:id="rId21"/>
    <p:sldId id="285" r:id="rId22"/>
    <p:sldId id="276" r:id="rId23"/>
    <p:sldId id="284" r:id="rId24"/>
    <p:sldId id="283" r:id="rId25"/>
    <p:sldId id="277" r:id="rId26"/>
    <p:sldId id="278" r:id="rId27"/>
    <p:sldId id="280" r:id="rId28"/>
    <p:sldId id="290"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154A8AA-F48E-47CB-852E-61FC3F590A87}">
          <p14:sldIdLst>
            <p14:sldId id="256"/>
            <p14:sldId id="257"/>
            <p14:sldId id="258"/>
            <p14:sldId id="291"/>
            <p14:sldId id="259"/>
            <p14:sldId id="265"/>
            <p14:sldId id="287"/>
            <p14:sldId id="288"/>
            <p14:sldId id="269"/>
            <p14:sldId id="262"/>
            <p14:sldId id="266"/>
            <p14:sldId id="270"/>
            <p14:sldId id="289"/>
            <p14:sldId id="261"/>
            <p14:sldId id="263"/>
            <p14:sldId id="264"/>
            <p14:sldId id="267"/>
            <p14:sldId id="271"/>
            <p14:sldId id="272"/>
            <p14:sldId id="273"/>
            <p14:sldId id="285"/>
            <p14:sldId id="276"/>
            <p14:sldId id="284"/>
            <p14:sldId id="283"/>
            <p14:sldId id="277"/>
            <p14:sldId id="278"/>
            <p14:sldId id="280"/>
            <p14:sldId id="2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3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3C51B-8944-E0C7-FAA3-3F45944FE1C9}" v="2" dt="2023-03-27T23:40:52.78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EDFC787-6BEC-2726-461C-D770551808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a:extLst>
              <a:ext uri="{FF2B5EF4-FFF2-40B4-BE49-F238E27FC236}">
                <a16:creationId xmlns:a16="http://schemas.microsoft.com/office/drawing/2014/main" id="{D0438D41-AA48-C68B-DC03-3B53641DA4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EFBF45-AD4B-4E34-B174-605A7EF42E47}" type="datetimeFigureOut">
              <a:rPr lang="fr-CA" smtClean="0"/>
              <a:pPr/>
              <a:t>2023-03-28</a:t>
            </a:fld>
            <a:endParaRPr lang="fr-CA"/>
          </a:p>
        </p:txBody>
      </p:sp>
      <p:sp>
        <p:nvSpPr>
          <p:cNvPr id="4" name="Espace réservé du pied de page 3">
            <a:extLst>
              <a:ext uri="{FF2B5EF4-FFF2-40B4-BE49-F238E27FC236}">
                <a16:creationId xmlns:a16="http://schemas.microsoft.com/office/drawing/2014/main" id="{07D4625A-506E-0311-2CDE-FA770A0200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CA"/>
              <a:t>Organisation collective de la logistique dans les circuits courts FNCUMA</a:t>
            </a:r>
          </a:p>
        </p:txBody>
      </p:sp>
      <p:sp>
        <p:nvSpPr>
          <p:cNvPr id="5" name="Espace réservé du numéro de diapositive 4">
            <a:extLst>
              <a:ext uri="{FF2B5EF4-FFF2-40B4-BE49-F238E27FC236}">
                <a16:creationId xmlns:a16="http://schemas.microsoft.com/office/drawing/2014/main" id="{F8CD72F8-C4D1-D915-58D2-7C64380E8F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970880-B055-495C-8F41-3FF2B651CEEC}" type="slidenum">
              <a:rPr lang="fr-CA" smtClean="0"/>
              <a:pPr/>
              <a:t>‹N°›</a:t>
            </a:fld>
            <a:endParaRPr lang="fr-CA"/>
          </a:p>
        </p:txBody>
      </p:sp>
    </p:spTree>
    <p:extLst>
      <p:ext uri="{BB962C8B-B14F-4D97-AF65-F5344CB8AC3E}">
        <p14:creationId xmlns:p14="http://schemas.microsoft.com/office/powerpoint/2010/main" val="203810578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624EC6-1FA6-4E6E-B406-2694CA110724}" type="datetimeFigureOut">
              <a:rPr lang="fr-CA" smtClean="0"/>
              <a:pPr/>
              <a:t>2023-03-28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CA"/>
              <a:t>Organisation collective de la logistique dans les circuits courts FNCUMA</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813BC3-56E2-4F7D-9DAB-050205318B15}" type="slidenum">
              <a:rPr lang="fr-CA" smtClean="0"/>
              <a:pPr/>
              <a:t>‹N°›</a:t>
            </a:fld>
            <a:endParaRPr lang="fr-CA"/>
          </a:p>
        </p:txBody>
      </p:sp>
    </p:spTree>
    <p:extLst>
      <p:ext uri="{BB962C8B-B14F-4D97-AF65-F5344CB8AC3E}">
        <p14:creationId xmlns:p14="http://schemas.microsoft.com/office/powerpoint/2010/main" val="38850615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BE840F-B062-4584-CFE8-5704AF7990E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F0FC6D24-BBDE-31D3-94E8-8ABB5817E9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98142417-99B1-6093-E53D-91F9C892DF0E}"/>
              </a:ext>
            </a:extLst>
          </p:cNvPr>
          <p:cNvSpPr>
            <a:spLocks noGrp="1"/>
          </p:cNvSpPr>
          <p:nvPr>
            <p:ph type="dt" sz="half" idx="10"/>
          </p:nvPr>
        </p:nvSpPr>
        <p:spPr/>
        <p:txBody>
          <a:bodyPr/>
          <a:lstStyle/>
          <a:p>
            <a:fld id="{CDC3085C-4EB2-483C-9D17-DE6385E2288A}" type="datetime1">
              <a:rPr lang="fr-CA" smtClean="0"/>
              <a:pPr/>
              <a:t>2023-03-28</a:t>
            </a:fld>
            <a:endParaRPr lang="fr-CA"/>
          </a:p>
        </p:txBody>
      </p:sp>
      <p:sp>
        <p:nvSpPr>
          <p:cNvPr id="5" name="Espace réservé du pied de page 4">
            <a:extLst>
              <a:ext uri="{FF2B5EF4-FFF2-40B4-BE49-F238E27FC236}">
                <a16:creationId xmlns:a16="http://schemas.microsoft.com/office/drawing/2014/main" id="{A59B1842-C8C7-032E-A856-F8EF127737FB}"/>
              </a:ext>
            </a:extLst>
          </p:cNvPr>
          <p:cNvSpPr>
            <a:spLocks noGrp="1"/>
          </p:cNvSpPr>
          <p:nvPr>
            <p:ph type="ftr" sz="quarter" idx="11"/>
          </p:nvPr>
        </p:nvSpPr>
        <p:spPr/>
        <p:txBody>
          <a:body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E6F23D20-C11A-4C72-0969-050411839811}"/>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414385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C467D4-82F4-DE46-CB12-FB6CA95517EC}"/>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D0CDED80-FDDE-91F9-0E21-64D2EB62065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43F0045-433E-49FF-3AEF-395025FF7423}"/>
              </a:ext>
            </a:extLst>
          </p:cNvPr>
          <p:cNvSpPr>
            <a:spLocks noGrp="1"/>
          </p:cNvSpPr>
          <p:nvPr>
            <p:ph type="dt" sz="half" idx="10"/>
          </p:nvPr>
        </p:nvSpPr>
        <p:spPr/>
        <p:txBody>
          <a:bodyPr/>
          <a:lstStyle/>
          <a:p>
            <a:fld id="{A611F79D-4616-44EB-85D6-B1BED03CE79E}" type="datetime1">
              <a:rPr lang="fr-CA" smtClean="0"/>
              <a:pPr/>
              <a:t>2023-03-28</a:t>
            </a:fld>
            <a:endParaRPr lang="fr-CA"/>
          </a:p>
        </p:txBody>
      </p:sp>
      <p:sp>
        <p:nvSpPr>
          <p:cNvPr id="5" name="Espace réservé du pied de page 4">
            <a:extLst>
              <a:ext uri="{FF2B5EF4-FFF2-40B4-BE49-F238E27FC236}">
                <a16:creationId xmlns:a16="http://schemas.microsoft.com/office/drawing/2014/main" id="{0C31E8E9-8788-9A29-F8EA-CCC854F4CF3A}"/>
              </a:ext>
            </a:extLst>
          </p:cNvPr>
          <p:cNvSpPr>
            <a:spLocks noGrp="1"/>
          </p:cNvSpPr>
          <p:nvPr>
            <p:ph type="ftr" sz="quarter" idx="11"/>
          </p:nvPr>
        </p:nvSpPr>
        <p:spPr/>
        <p:txBody>
          <a:body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1B4DA3FA-ACB6-72E2-39CD-63718E0DAB21}"/>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1615894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ED9D0D-5BB2-1271-D9F6-6034D4A56F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954FAB8A-8FE0-D113-97AB-07E2E87951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CF19F5-4AF9-BF4B-7DEC-AAAFD8181C38}"/>
              </a:ext>
            </a:extLst>
          </p:cNvPr>
          <p:cNvSpPr>
            <a:spLocks noGrp="1"/>
          </p:cNvSpPr>
          <p:nvPr>
            <p:ph type="dt" sz="half" idx="10"/>
          </p:nvPr>
        </p:nvSpPr>
        <p:spPr/>
        <p:txBody>
          <a:bodyPr/>
          <a:lstStyle/>
          <a:p>
            <a:fld id="{28301A9C-C51C-4D33-9C4B-AD82714A8ED8}" type="datetime1">
              <a:rPr lang="fr-CA" smtClean="0"/>
              <a:pPr/>
              <a:t>2023-03-28</a:t>
            </a:fld>
            <a:endParaRPr lang="fr-CA"/>
          </a:p>
        </p:txBody>
      </p:sp>
      <p:sp>
        <p:nvSpPr>
          <p:cNvPr id="5" name="Espace réservé du pied de page 4">
            <a:extLst>
              <a:ext uri="{FF2B5EF4-FFF2-40B4-BE49-F238E27FC236}">
                <a16:creationId xmlns:a16="http://schemas.microsoft.com/office/drawing/2014/main" id="{4BDF7401-B248-9C8D-25A2-7FFAC1A273BB}"/>
              </a:ext>
            </a:extLst>
          </p:cNvPr>
          <p:cNvSpPr>
            <a:spLocks noGrp="1"/>
          </p:cNvSpPr>
          <p:nvPr>
            <p:ph type="ftr" sz="quarter" idx="11"/>
          </p:nvPr>
        </p:nvSpPr>
        <p:spPr/>
        <p:txBody>
          <a:body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26D2CB11-3314-5F27-AFF3-1D53EC427D74}"/>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2664449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AFB66D-F421-5B5B-1BE7-E57348665E7D}"/>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4EC16B7-7860-A8DA-1D9F-85FEC234BA9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A00D8E2B-DF62-B11C-7DE9-072FE6E717A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14D6D801-BFA0-CE5D-472D-F908228E4E08}"/>
              </a:ext>
            </a:extLst>
          </p:cNvPr>
          <p:cNvSpPr>
            <a:spLocks noGrp="1"/>
          </p:cNvSpPr>
          <p:nvPr>
            <p:ph type="dt" sz="half" idx="10"/>
          </p:nvPr>
        </p:nvSpPr>
        <p:spPr/>
        <p:txBody>
          <a:bodyPr/>
          <a:lstStyle/>
          <a:p>
            <a:fld id="{313ECB83-9735-42D5-8394-753CC724CADB}" type="datetime1">
              <a:rPr lang="fr-CA" smtClean="0"/>
              <a:pPr/>
              <a:t>2023-03-28</a:t>
            </a:fld>
            <a:endParaRPr lang="fr-CA"/>
          </a:p>
        </p:txBody>
      </p:sp>
      <p:sp>
        <p:nvSpPr>
          <p:cNvPr id="6" name="Espace réservé du pied de page 5">
            <a:extLst>
              <a:ext uri="{FF2B5EF4-FFF2-40B4-BE49-F238E27FC236}">
                <a16:creationId xmlns:a16="http://schemas.microsoft.com/office/drawing/2014/main" id="{89614F8B-0755-A0DB-8603-D89CB6BC76AA}"/>
              </a:ext>
            </a:extLst>
          </p:cNvPr>
          <p:cNvSpPr>
            <a:spLocks noGrp="1"/>
          </p:cNvSpPr>
          <p:nvPr>
            <p:ph type="ftr" sz="quarter" idx="11"/>
          </p:nvPr>
        </p:nvSpPr>
        <p:spPr/>
        <p:txBody>
          <a:bodyPr/>
          <a:lstStyle/>
          <a:p>
            <a:r>
              <a:rPr lang="fr-CA"/>
              <a:t>Comment se rendre à l'assiette, MRCAO, 2023/03/16</a:t>
            </a:r>
          </a:p>
        </p:txBody>
      </p:sp>
      <p:sp>
        <p:nvSpPr>
          <p:cNvPr id="7" name="Espace réservé du numéro de diapositive 6">
            <a:extLst>
              <a:ext uri="{FF2B5EF4-FFF2-40B4-BE49-F238E27FC236}">
                <a16:creationId xmlns:a16="http://schemas.microsoft.com/office/drawing/2014/main" id="{22967FC6-F0AA-EA85-8D3B-8F295590F67F}"/>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02019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2599B3-084D-23C2-C23A-FB27FFFE89BB}"/>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5D91C9E9-632D-FA47-0F71-A29239F11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32A20D-7961-2A91-D79D-E80DFBE0261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3787EF0E-5EE7-AED1-1DD0-EF3B98EE30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DF35542-3F77-7828-B483-FA10037192A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CF2BFBB6-99D6-BDAF-B3E9-099587CDF8D2}"/>
              </a:ext>
            </a:extLst>
          </p:cNvPr>
          <p:cNvSpPr>
            <a:spLocks noGrp="1"/>
          </p:cNvSpPr>
          <p:nvPr>
            <p:ph type="dt" sz="half" idx="10"/>
          </p:nvPr>
        </p:nvSpPr>
        <p:spPr/>
        <p:txBody>
          <a:bodyPr/>
          <a:lstStyle/>
          <a:p>
            <a:fld id="{8518BCD1-AC59-4944-8E98-D985164A1FC3}" type="datetime1">
              <a:rPr lang="fr-CA" smtClean="0"/>
              <a:pPr/>
              <a:t>2023-03-28</a:t>
            </a:fld>
            <a:endParaRPr lang="fr-CA"/>
          </a:p>
        </p:txBody>
      </p:sp>
      <p:sp>
        <p:nvSpPr>
          <p:cNvPr id="8" name="Espace réservé du pied de page 7">
            <a:extLst>
              <a:ext uri="{FF2B5EF4-FFF2-40B4-BE49-F238E27FC236}">
                <a16:creationId xmlns:a16="http://schemas.microsoft.com/office/drawing/2014/main" id="{2A5ACD0B-D687-E43E-B0CA-7C3761EBBD0A}"/>
              </a:ext>
            </a:extLst>
          </p:cNvPr>
          <p:cNvSpPr>
            <a:spLocks noGrp="1"/>
          </p:cNvSpPr>
          <p:nvPr>
            <p:ph type="ftr" sz="quarter" idx="11"/>
          </p:nvPr>
        </p:nvSpPr>
        <p:spPr/>
        <p:txBody>
          <a:bodyPr/>
          <a:lstStyle/>
          <a:p>
            <a:r>
              <a:rPr lang="fr-CA"/>
              <a:t>Comment se rendre à l'assiette, MRCAO, 2023/03/16</a:t>
            </a:r>
          </a:p>
        </p:txBody>
      </p:sp>
      <p:sp>
        <p:nvSpPr>
          <p:cNvPr id="9" name="Espace réservé du numéro de diapositive 8">
            <a:extLst>
              <a:ext uri="{FF2B5EF4-FFF2-40B4-BE49-F238E27FC236}">
                <a16:creationId xmlns:a16="http://schemas.microsoft.com/office/drawing/2014/main" id="{D058B6C2-A63F-DFE9-DB43-4D2CD4719B7D}"/>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832116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11CF69-FC33-445A-AB3B-B55E9C749966}"/>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1E83D7FF-FE2A-15EE-7735-1FCB00A36AAF}"/>
              </a:ext>
            </a:extLst>
          </p:cNvPr>
          <p:cNvSpPr>
            <a:spLocks noGrp="1"/>
          </p:cNvSpPr>
          <p:nvPr>
            <p:ph type="dt" sz="half" idx="10"/>
          </p:nvPr>
        </p:nvSpPr>
        <p:spPr/>
        <p:txBody>
          <a:bodyPr/>
          <a:lstStyle/>
          <a:p>
            <a:fld id="{83A4C070-4354-45DE-8080-44B2B6D6A841}" type="datetime1">
              <a:rPr lang="fr-CA" smtClean="0"/>
              <a:pPr/>
              <a:t>2023-03-28</a:t>
            </a:fld>
            <a:endParaRPr lang="fr-CA"/>
          </a:p>
        </p:txBody>
      </p:sp>
      <p:sp>
        <p:nvSpPr>
          <p:cNvPr id="4" name="Espace réservé du pied de page 3">
            <a:extLst>
              <a:ext uri="{FF2B5EF4-FFF2-40B4-BE49-F238E27FC236}">
                <a16:creationId xmlns:a16="http://schemas.microsoft.com/office/drawing/2014/main" id="{F6CC8425-29AE-1A43-EBE8-8C9445C89F6F}"/>
              </a:ext>
            </a:extLst>
          </p:cNvPr>
          <p:cNvSpPr>
            <a:spLocks noGrp="1"/>
          </p:cNvSpPr>
          <p:nvPr>
            <p:ph type="ftr" sz="quarter" idx="11"/>
          </p:nvPr>
        </p:nvSpPr>
        <p:spPr/>
        <p:txBody>
          <a:bodyPr/>
          <a:lstStyle/>
          <a:p>
            <a:r>
              <a:rPr lang="fr-CA"/>
              <a:t>Comment se rendre à l'assiette, MRCAO, 2023/03/16</a:t>
            </a:r>
          </a:p>
        </p:txBody>
      </p:sp>
      <p:sp>
        <p:nvSpPr>
          <p:cNvPr id="5" name="Espace réservé du numéro de diapositive 4">
            <a:extLst>
              <a:ext uri="{FF2B5EF4-FFF2-40B4-BE49-F238E27FC236}">
                <a16:creationId xmlns:a16="http://schemas.microsoft.com/office/drawing/2014/main" id="{3C364EA8-FBCD-F3A6-6D5C-61D12FBD5C2B}"/>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03306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4FC96E7-5068-9FF2-C2B7-4B53280558F2}"/>
              </a:ext>
            </a:extLst>
          </p:cNvPr>
          <p:cNvSpPr>
            <a:spLocks noGrp="1"/>
          </p:cNvSpPr>
          <p:nvPr>
            <p:ph type="dt" sz="half" idx="10"/>
          </p:nvPr>
        </p:nvSpPr>
        <p:spPr/>
        <p:txBody>
          <a:bodyPr/>
          <a:lstStyle/>
          <a:p>
            <a:fld id="{17672414-A922-47C2-8CAF-1325C515F0E5}" type="datetime1">
              <a:rPr lang="fr-CA" smtClean="0"/>
              <a:pPr/>
              <a:t>2023-03-28</a:t>
            </a:fld>
            <a:endParaRPr lang="fr-CA"/>
          </a:p>
        </p:txBody>
      </p:sp>
      <p:sp>
        <p:nvSpPr>
          <p:cNvPr id="3" name="Espace réservé du pied de page 2">
            <a:extLst>
              <a:ext uri="{FF2B5EF4-FFF2-40B4-BE49-F238E27FC236}">
                <a16:creationId xmlns:a16="http://schemas.microsoft.com/office/drawing/2014/main" id="{07F0E591-7376-F2A5-2F7B-484548BF2899}"/>
              </a:ext>
            </a:extLst>
          </p:cNvPr>
          <p:cNvSpPr>
            <a:spLocks noGrp="1"/>
          </p:cNvSpPr>
          <p:nvPr>
            <p:ph type="ftr" sz="quarter" idx="11"/>
          </p:nvPr>
        </p:nvSpPr>
        <p:spPr/>
        <p:txBody>
          <a:bodyPr/>
          <a:lstStyle/>
          <a:p>
            <a:r>
              <a:rPr lang="fr-CA"/>
              <a:t>Comment se rendre à l'assiette, MRCAO, 2023/03/16</a:t>
            </a:r>
          </a:p>
        </p:txBody>
      </p:sp>
      <p:sp>
        <p:nvSpPr>
          <p:cNvPr id="4" name="Espace réservé du numéro de diapositive 3">
            <a:extLst>
              <a:ext uri="{FF2B5EF4-FFF2-40B4-BE49-F238E27FC236}">
                <a16:creationId xmlns:a16="http://schemas.microsoft.com/office/drawing/2014/main" id="{69B27717-EC4D-9BDD-0ADC-107B56721CBD}"/>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2187356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039580-DCD6-75D3-C54C-5688FFCA8CF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944841-09A2-33F7-0897-E529CDE46B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C903531C-23CF-A476-4824-6E15406F2D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FE9DD97-EB62-5723-CED7-602DAA9CF24E}"/>
              </a:ext>
            </a:extLst>
          </p:cNvPr>
          <p:cNvSpPr>
            <a:spLocks noGrp="1"/>
          </p:cNvSpPr>
          <p:nvPr>
            <p:ph type="dt" sz="half" idx="10"/>
          </p:nvPr>
        </p:nvSpPr>
        <p:spPr/>
        <p:txBody>
          <a:bodyPr/>
          <a:lstStyle/>
          <a:p>
            <a:fld id="{BCB60F85-2A19-4A48-8AC3-69ED6750EEA9}" type="datetime1">
              <a:rPr lang="fr-CA" smtClean="0"/>
              <a:pPr/>
              <a:t>2023-03-28</a:t>
            </a:fld>
            <a:endParaRPr lang="fr-CA"/>
          </a:p>
        </p:txBody>
      </p:sp>
      <p:sp>
        <p:nvSpPr>
          <p:cNvPr id="6" name="Espace réservé du pied de page 5">
            <a:extLst>
              <a:ext uri="{FF2B5EF4-FFF2-40B4-BE49-F238E27FC236}">
                <a16:creationId xmlns:a16="http://schemas.microsoft.com/office/drawing/2014/main" id="{9B092488-A88C-D0AA-A47E-0ED15BE2D38A}"/>
              </a:ext>
            </a:extLst>
          </p:cNvPr>
          <p:cNvSpPr>
            <a:spLocks noGrp="1"/>
          </p:cNvSpPr>
          <p:nvPr>
            <p:ph type="ftr" sz="quarter" idx="11"/>
          </p:nvPr>
        </p:nvSpPr>
        <p:spPr/>
        <p:txBody>
          <a:bodyPr/>
          <a:lstStyle/>
          <a:p>
            <a:r>
              <a:rPr lang="fr-CA"/>
              <a:t>Comment se rendre à l'assiette, MRCAO, 2023/03/16</a:t>
            </a:r>
          </a:p>
        </p:txBody>
      </p:sp>
      <p:sp>
        <p:nvSpPr>
          <p:cNvPr id="7" name="Espace réservé du numéro de diapositive 6">
            <a:extLst>
              <a:ext uri="{FF2B5EF4-FFF2-40B4-BE49-F238E27FC236}">
                <a16:creationId xmlns:a16="http://schemas.microsoft.com/office/drawing/2014/main" id="{EE943D8C-6FDF-EE35-EAFE-E04F05751F47}"/>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73736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8972DD-7D99-D13F-B02E-5E52E68BA00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F1670322-BBF4-FB7D-E7AC-A95BD48BC8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967061C3-E85C-63E5-F101-5802D66B32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3F342F3-D8F6-0C6E-B1FA-C76FFBD092B8}"/>
              </a:ext>
            </a:extLst>
          </p:cNvPr>
          <p:cNvSpPr>
            <a:spLocks noGrp="1"/>
          </p:cNvSpPr>
          <p:nvPr>
            <p:ph type="dt" sz="half" idx="10"/>
          </p:nvPr>
        </p:nvSpPr>
        <p:spPr/>
        <p:txBody>
          <a:bodyPr/>
          <a:lstStyle/>
          <a:p>
            <a:fld id="{91E41B84-D27C-4BD2-B004-0F35B923DB33}" type="datetime1">
              <a:rPr lang="fr-CA" smtClean="0"/>
              <a:pPr/>
              <a:t>2023-03-28</a:t>
            </a:fld>
            <a:endParaRPr lang="fr-CA"/>
          </a:p>
        </p:txBody>
      </p:sp>
      <p:sp>
        <p:nvSpPr>
          <p:cNvPr id="6" name="Espace réservé du pied de page 5">
            <a:extLst>
              <a:ext uri="{FF2B5EF4-FFF2-40B4-BE49-F238E27FC236}">
                <a16:creationId xmlns:a16="http://schemas.microsoft.com/office/drawing/2014/main" id="{E6EAC219-A26A-6514-5C85-43018592EA6E}"/>
              </a:ext>
            </a:extLst>
          </p:cNvPr>
          <p:cNvSpPr>
            <a:spLocks noGrp="1"/>
          </p:cNvSpPr>
          <p:nvPr>
            <p:ph type="ftr" sz="quarter" idx="11"/>
          </p:nvPr>
        </p:nvSpPr>
        <p:spPr/>
        <p:txBody>
          <a:bodyPr/>
          <a:lstStyle/>
          <a:p>
            <a:r>
              <a:rPr lang="fr-CA"/>
              <a:t>Comment se rendre à l'assiette, MRCAO, 2023/03/16</a:t>
            </a:r>
          </a:p>
        </p:txBody>
      </p:sp>
      <p:sp>
        <p:nvSpPr>
          <p:cNvPr id="7" name="Espace réservé du numéro de diapositive 6">
            <a:extLst>
              <a:ext uri="{FF2B5EF4-FFF2-40B4-BE49-F238E27FC236}">
                <a16:creationId xmlns:a16="http://schemas.microsoft.com/office/drawing/2014/main" id="{462C1774-A899-C832-E9C6-8D8578D32499}"/>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1815878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A117C9-A110-6E25-8366-761C5C40944E}"/>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ED36C55D-662B-8C67-0F90-23005BFC514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3DD6329-0415-1B56-F762-2CE6772E4D75}"/>
              </a:ext>
            </a:extLst>
          </p:cNvPr>
          <p:cNvSpPr>
            <a:spLocks noGrp="1"/>
          </p:cNvSpPr>
          <p:nvPr>
            <p:ph type="dt" sz="half" idx="10"/>
          </p:nvPr>
        </p:nvSpPr>
        <p:spPr/>
        <p:txBody>
          <a:bodyPr/>
          <a:lstStyle/>
          <a:p>
            <a:fld id="{CD745612-0889-4D36-B9D2-CC5136A3D46D}" type="datetime1">
              <a:rPr lang="fr-CA" smtClean="0"/>
              <a:pPr/>
              <a:t>2023-03-28</a:t>
            </a:fld>
            <a:endParaRPr lang="fr-CA"/>
          </a:p>
        </p:txBody>
      </p:sp>
      <p:sp>
        <p:nvSpPr>
          <p:cNvPr id="5" name="Espace réservé du pied de page 4">
            <a:extLst>
              <a:ext uri="{FF2B5EF4-FFF2-40B4-BE49-F238E27FC236}">
                <a16:creationId xmlns:a16="http://schemas.microsoft.com/office/drawing/2014/main" id="{5E85C762-8531-BFE0-BE11-1A1117EDD3D7}"/>
              </a:ext>
            </a:extLst>
          </p:cNvPr>
          <p:cNvSpPr>
            <a:spLocks noGrp="1"/>
          </p:cNvSpPr>
          <p:nvPr>
            <p:ph type="ftr" sz="quarter" idx="11"/>
          </p:nvPr>
        </p:nvSpPr>
        <p:spPr/>
        <p:txBody>
          <a:body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73C8154C-9B80-8873-1BA1-C2B54319FE98}"/>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886238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B4C426B-20C9-E35E-4C97-198BCCCC9F17}"/>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9AF53D38-354A-3A2C-9887-203A238EEF9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90AE400-F31D-3C1D-1A7A-EC6F6719C52D}"/>
              </a:ext>
            </a:extLst>
          </p:cNvPr>
          <p:cNvSpPr>
            <a:spLocks noGrp="1"/>
          </p:cNvSpPr>
          <p:nvPr>
            <p:ph type="dt" sz="half" idx="10"/>
          </p:nvPr>
        </p:nvSpPr>
        <p:spPr/>
        <p:txBody>
          <a:bodyPr/>
          <a:lstStyle/>
          <a:p>
            <a:fld id="{33F7760E-55F9-4060-AEB4-40B56C69F1A5}" type="datetime1">
              <a:rPr lang="fr-CA" smtClean="0"/>
              <a:pPr/>
              <a:t>2023-03-28</a:t>
            </a:fld>
            <a:endParaRPr lang="fr-CA"/>
          </a:p>
        </p:txBody>
      </p:sp>
      <p:sp>
        <p:nvSpPr>
          <p:cNvPr id="5" name="Espace réservé du pied de page 4">
            <a:extLst>
              <a:ext uri="{FF2B5EF4-FFF2-40B4-BE49-F238E27FC236}">
                <a16:creationId xmlns:a16="http://schemas.microsoft.com/office/drawing/2014/main" id="{CF4EBB13-E075-4F0C-4D79-C0F9508FED1B}"/>
              </a:ext>
            </a:extLst>
          </p:cNvPr>
          <p:cNvSpPr>
            <a:spLocks noGrp="1"/>
          </p:cNvSpPr>
          <p:nvPr>
            <p:ph type="ftr" sz="quarter" idx="11"/>
          </p:nvPr>
        </p:nvSpPr>
        <p:spPr/>
        <p:txBody>
          <a:body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5C15F63E-2CBD-1E70-E702-94E1E09EBCAC}"/>
              </a:ext>
            </a:extLst>
          </p:cNvPr>
          <p:cNvSpPr>
            <a:spLocks noGrp="1"/>
          </p:cNvSpPr>
          <p:nvPr>
            <p:ph type="sldNum" sz="quarter" idx="12"/>
          </p:nvPr>
        </p:nvSpPr>
        <p:spPr/>
        <p:txBody>
          <a:bodyPr/>
          <a:lstStyle/>
          <a:p>
            <a:fld id="{7F085EC6-C535-466B-8D04-DD3E99F15FF1}" type="slidenum">
              <a:rPr lang="fr-CA" smtClean="0"/>
              <a:pPr/>
              <a:t>‹N°›</a:t>
            </a:fld>
            <a:endParaRPr lang="fr-CA"/>
          </a:p>
        </p:txBody>
      </p:sp>
    </p:spTree>
    <p:extLst>
      <p:ext uri="{BB962C8B-B14F-4D97-AF65-F5344CB8AC3E}">
        <p14:creationId xmlns:p14="http://schemas.microsoft.com/office/powerpoint/2010/main" val="330638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E6E0CC2-3EBD-5820-ED23-6457F399C8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FF95ACAE-3CA0-E63C-7DD1-B2DA8B0DBA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DB5259FC-6AD7-451A-C507-7EA47AB3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FB694-4D73-492C-ADF8-5D6B8E07427D}" type="datetime1">
              <a:rPr lang="fr-CA" smtClean="0"/>
              <a:pPr/>
              <a:t>2023-03-28</a:t>
            </a:fld>
            <a:endParaRPr lang="fr-CA"/>
          </a:p>
        </p:txBody>
      </p:sp>
      <p:sp>
        <p:nvSpPr>
          <p:cNvPr id="5" name="Espace réservé du pied de page 4">
            <a:extLst>
              <a:ext uri="{FF2B5EF4-FFF2-40B4-BE49-F238E27FC236}">
                <a16:creationId xmlns:a16="http://schemas.microsoft.com/office/drawing/2014/main" id="{2E13B818-8A29-EE20-02DA-E4C9125B1B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a:t>Comment se rendre à l'assiette, MRCAO, 2023/03/16</a:t>
            </a:r>
          </a:p>
        </p:txBody>
      </p:sp>
      <p:sp>
        <p:nvSpPr>
          <p:cNvPr id="6" name="Espace réservé du numéro de diapositive 5">
            <a:extLst>
              <a:ext uri="{FF2B5EF4-FFF2-40B4-BE49-F238E27FC236}">
                <a16:creationId xmlns:a16="http://schemas.microsoft.com/office/drawing/2014/main" id="{00695DDF-763D-977B-71F6-F2B8663828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85EC6-C535-466B-8D04-DD3E99F15FF1}" type="slidenum">
              <a:rPr lang="fr-CA" smtClean="0"/>
              <a:pPr/>
              <a:t>‹N°›</a:t>
            </a:fld>
            <a:endParaRPr lang="fr-CA"/>
          </a:p>
        </p:txBody>
      </p:sp>
    </p:spTree>
    <p:extLst>
      <p:ext uri="{BB962C8B-B14F-4D97-AF65-F5344CB8AC3E}">
        <p14:creationId xmlns:p14="http://schemas.microsoft.com/office/powerpoint/2010/main" val="3719892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xhere.com/ko/photo/1484893" TargetMode="External"/><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www.fraicheurquebec.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market.100kmfoods.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hyperlink" Target="https://www.arrivage.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ww.marcheatable.co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coopval-horizon.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marchequebec.org/" TargetMode="Externa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2CC403-21CD-41DF-BAC4-329D7FF03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03B83D2-A8F6-950E-623B-32F1E8CB8578}"/>
              </a:ext>
            </a:extLst>
          </p:cNvPr>
          <p:cNvSpPr>
            <a:spLocks noGrp="1"/>
          </p:cNvSpPr>
          <p:nvPr>
            <p:ph type="ctrTitle"/>
          </p:nvPr>
        </p:nvSpPr>
        <p:spPr>
          <a:xfrm>
            <a:off x="1078828" y="1147158"/>
            <a:ext cx="6038470" cy="4713316"/>
          </a:xfrm>
        </p:spPr>
        <p:txBody>
          <a:bodyPr anchor="ctr">
            <a:normAutofit/>
          </a:bodyPr>
          <a:lstStyle/>
          <a:p>
            <a:pPr algn="l"/>
            <a:r>
              <a:rPr lang="fr-CA" dirty="0"/>
              <a:t>Comment se rendre à l’assiette?</a:t>
            </a:r>
          </a:p>
        </p:txBody>
      </p:sp>
      <p:grpSp>
        <p:nvGrpSpPr>
          <p:cNvPr id="10" name="Group 9">
            <a:extLst>
              <a:ext uri="{FF2B5EF4-FFF2-40B4-BE49-F238E27FC236}">
                <a16:creationId xmlns:a16="http://schemas.microsoft.com/office/drawing/2014/main" id="{B13AA5FE-3FFC-4725-9ADD-E428544EC6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4FA70700-3F72-44D4-8175-FEB2B9B23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093C0F6-5741-4C9D-90FF-A25824BFC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21B2E1B-E962-432C-ADA1-2934CE3C5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7653717E-6F8C-43E0-9893-C03AE87D1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5BB14B4-EC3F-47C7-9AF3-B0E017B75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6160" y="391886"/>
            <a:ext cx="402901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01C91C1F-1D5E-3E24-77E0-116ED678112D}"/>
              </a:ext>
            </a:extLst>
          </p:cNvPr>
          <p:cNvSpPr>
            <a:spLocks noGrp="1"/>
          </p:cNvSpPr>
          <p:nvPr>
            <p:ph type="subTitle" idx="1"/>
          </p:nvPr>
        </p:nvSpPr>
        <p:spPr>
          <a:xfrm>
            <a:off x="8030590" y="1687486"/>
            <a:ext cx="3300156" cy="3636818"/>
          </a:xfrm>
        </p:spPr>
        <p:txBody>
          <a:bodyPr anchor="ctr">
            <a:normAutofit/>
          </a:bodyPr>
          <a:lstStyle/>
          <a:p>
            <a:pPr algn="l"/>
            <a:r>
              <a:rPr lang="fr-CA" dirty="0"/>
              <a:t>Activité de réseautage</a:t>
            </a:r>
            <a:endParaRPr lang="fr-CA"/>
          </a:p>
          <a:p>
            <a:pPr algn="l"/>
            <a:r>
              <a:rPr lang="fr-CA" dirty="0"/>
              <a:t>Organisé par</a:t>
            </a:r>
            <a:endParaRPr lang="fr-CA"/>
          </a:p>
          <a:p>
            <a:pPr algn="l"/>
            <a:r>
              <a:rPr lang="fr-CA" dirty="0"/>
              <a:t>MRCAO</a:t>
            </a:r>
            <a:endParaRPr lang="fr-CA"/>
          </a:p>
          <a:p>
            <a:pPr algn="l"/>
            <a:r>
              <a:rPr lang="fr-CA" dirty="0"/>
              <a:t>16 mars 2023</a:t>
            </a:r>
            <a:endParaRPr lang="fr-CA"/>
          </a:p>
          <a:p>
            <a:pPr algn="l"/>
            <a:r>
              <a:rPr lang="fr-CA" dirty="0"/>
              <a:t>Salle du conseil</a:t>
            </a:r>
            <a:endParaRPr lang="fr-CA"/>
          </a:p>
          <a:p>
            <a:pPr algn="l"/>
            <a:endParaRPr lang="fr-CA"/>
          </a:p>
        </p:txBody>
      </p:sp>
      <p:pic>
        <p:nvPicPr>
          <p:cNvPr id="14" name="Image 13">
            <a:extLst>
              <a:ext uri="{FF2B5EF4-FFF2-40B4-BE49-F238E27FC236}">
                <a16:creationId xmlns:a16="http://schemas.microsoft.com/office/drawing/2014/main" id="{3F045FC4-9CAA-096A-EA16-00770FBDF40C}"/>
              </a:ext>
            </a:extLst>
          </p:cNvPr>
          <p:cNvPicPr>
            <a:picLocks noChangeAspect="1"/>
          </p:cNvPicPr>
          <p:nvPr/>
        </p:nvPicPr>
        <p:blipFill>
          <a:blip r:embed="rId2"/>
          <a:stretch>
            <a:fillRect/>
          </a:stretch>
        </p:blipFill>
        <p:spPr>
          <a:xfrm>
            <a:off x="5077448" y="4221850"/>
            <a:ext cx="2527010" cy="2522016"/>
          </a:xfrm>
          <a:prstGeom prst="rect">
            <a:avLst/>
          </a:prstGeom>
        </p:spPr>
      </p:pic>
      <p:pic>
        <p:nvPicPr>
          <p:cNvPr id="20" name="Image 19" descr="Une image contenant araignée, arthropode&#10;&#10;Description générée automatiquement">
            <a:extLst>
              <a:ext uri="{FF2B5EF4-FFF2-40B4-BE49-F238E27FC236}">
                <a16:creationId xmlns:a16="http://schemas.microsoft.com/office/drawing/2014/main" id="{489DF7DF-D800-5EB3-F7DD-59A5819C2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27264">
            <a:off x="5428873" y="656590"/>
            <a:ext cx="2527010" cy="2722886"/>
          </a:xfrm>
          <a:prstGeom prst="rect">
            <a:avLst/>
          </a:prstGeom>
        </p:spPr>
      </p:pic>
      <p:pic>
        <p:nvPicPr>
          <p:cNvPr id="22" name="Image 21">
            <a:extLst>
              <a:ext uri="{FF2B5EF4-FFF2-40B4-BE49-F238E27FC236}">
                <a16:creationId xmlns:a16="http://schemas.microsoft.com/office/drawing/2014/main" id="{EFE9D37E-8C61-30C1-7080-E9E3C09ED010}"/>
              </a:ext>
            </a:extLst>
          </p:cNvPr>
          <p:cNvPicPr>
            <a:picLocks noChangeAspect="1"/>
          </p:cNvPicPr>
          <p:nvPr/>
        </p:nvPicPr>
        <p:blipFill>
          <a:blip r:embed="rId4"/>
          <a:stretch>
            <a:fillRect/>
          </a:stretch>
        </p:blipFill>
        <p:spPr>
          <a:xfrm>
            <a:off x="3133724" y="391886"/>
            <a:ext cx="2472579" cy="2001360"/>
          </a:xfrm>
          <a:prstGeom prst="rect">
            <a:avLst/>
          </a:prstGeom>
        </p:spPr>
      </p:pic>
    </p:spTree>
    <p:extLst>
      <p:ext uri="{BB962C8B-B14F-4D97-AF65-F5344CB8AC3E}">
        <p14:creationId xmlns:p14="http://schemas.microsoft.com/office/powerpoint/2010/main" val="1309960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37" name="Straight Connector 36">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ectangle 39">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texte 3">
            <a:extLst>
              <a:ext uri="{FF2B5EF4-FFF2-40B4-BE49-F238E27FC236}">
                <a16:creationId xmlns:a16="http://schemas.microsoft.com/office/drawing/2014/main" id="{BDD3C99C-1F34-2A47-1D5E-B045C86C6960}"/>
              </a:ext>
            </a:extLst>
          </p:cNvPr>
          <p:cNvSpPr>
            <a:spLocks noGrp="1"/>
          </p:cNvSpPr>
          <p:nvPr>
            <p:ph type="body" idx="1"/>
          </p:nvPr>
        </p:nvSpPr>
        <p:spPr>
          <a:xfrm>
            <a:off x="1060232" y="1929284"/>
            <a:ext cx="10071536" cy="3503834"/>
          </a:xfrm>
        </p:spPr>
        <p:txBody>
          <a:bodyPr vert="horz" lIns="91440" tIns="45720" rIns="91440" bIns="45720" rtlCol="0" anchor="t">
            <a:normAutofit lnSpcReduction="10000"/>
          </a:bodyPr>
          <a:lstStyle/>
          <a:p>
            <a:pPr marL="342900" indent="-342900">
              <a:buFont typeface="Arial" panose="020B0604020202020204" pitchFamily="34" charset="0"/>
              <a:buChar char="•"/>
            </a:pPr>
            <a:r>
              <a:rPr lang="fr-CA" dirty="0">
                <a:solidFill>
                  <a:schemeClr val="tx1"/>
                </a:solidFill>
              </a:rPr>
              <a:t>13h30 Mot ouverture (</a:t>
            </a:r>
            <a:r>
              <a:rPr lang="fr-CA" sz="2000" dirty="0">
                <a:solidFill>
                  <a:schemeClr val="tx1"/>
                </a:solidFill>
              </a:rPr>
              <a:t>Éric Fournier</a:t>
            </a:r>
            <a:r>
              <a:rPr lang="fr-CA" dirty="0">
                <a:solidFill>
                  <a:schemeClr val="tx1"/>
                </a:solidFill>
              </a:rPr>
              <a:t>)</a:t>
            </a:r>
          </a:p>
          <a:p>
            <a:pPr marL="342900" indent="-342900">
              <a:buFont typeface="Arial" panose="020B0604020202020204" pitchFamily="34" charset="0"/>
              <a:buChar char="•"/>
            </a:pPr>
            <a:r>
              <a:rPr lang="fr-CA" dirty="0">
                <a:solidFill>
                  <a:schemeClr val="tx1"/>
                </a:solidFill>
              </a:rPr>
              <a:t>13h45 Tour de table et introduction (</a:t>
            </a:r>
            <a:r>
              <a:rPr lang="fr-CA" sz="2000" dirty="0">
                <a:solidFill>
                  <a:schemeClr val="tx1"/>
                </a:solidFill>
              </a:rPr>
              <a:t>Marie-Pier Lebel</a:t>
            </a:r>
            <a:r>
              <a:rPr lang="fr-CA" dirty="0">
                <a:solidFill>
                  <a:schemeClr val="tx1"/>
                </a:solidFill>
              </a:rPr>
              <a:t>)</a:t>
            </a:r>
          </a:p>
          <a:p>
            <a:pPr marL="342900" indent="-342900">
              <a:buFont typeface="Arial" panose="020B0604020202020204" pitchFamily="34" charset="0"/>
              <a:buChar char="•"/>
            </a:pPr>
            <a:r>
              <a:rPr lang="fr-CA" dirty="0">
                <a:solidFill>
                  <a:schemeClr val="tx1"/>
                </a:solidFill>
              </a:rPr>
              <a:t>14h00 Comment se rendre à l’assiette? (</a:t>
            </a:r>
            <a:r>
              <a:rPr lang="fr-CA" sz="2000" dirty="0">
                <a:solidFill>
                  <a:schemeClr val="tx1"/>
                </a:solidFill>
              </a:rPr>
              <a:t>Martin Matte</a:t>
            </a:r>
            <a:r>
              <a:rPr lang="fr-CA" dirty="0">
                <a:solidFill>
                  <a:schemeClr val="tx1"/>
                </a:solidFill>
              </a:rPr>
              <a:t>)</a:t>
            </a:r>
          </a:p>
          <a:p>
            <a:pPr marL="342900" indent="-342900">
              <a:buFont typeface="Arial" panose="020B0604020202020204" pitchFamily="34" charset="0"/>
              <a:buChar char="•"/>
            </a:pPr>
            <a:r>
              <a:rPr lang="fr-CA" dirty="0">
                <a:solidFill>
                  <a:schemeClr val="tx1"/>
                </a:solidFill>
              </a:rPr>
              <a:t>14h30 Pause</a:t>
            </a:r>
          </a:p>
          <a:p>
            <a:pPr marL="342900" indent="-342900">
              <a:buFont typeface="Arial" panose="020B0604020202020204" pitchFamily="34" charset="0"/>
              <a:buChar char="•"/>
            </a:pPr>
            <a:r>
              <a:rPr lang="fr-CA" dirty="0">
                <a:solidFill>
                  <a:schemeClr val="tx1"/>
                </a:solidFill>
              </a:rPr>
              <a:t>14h45 Portrait sommaire des pôles logistiques agroalimentaire en économie 	    sociale. (</a:t>
            </a:r>
            <a:r>
              <a:rPr lang="fr-CA" sz="2000" dirty="0">
                <a:solidFill>
                  <a:schemeClr val="tx1"/>
                </a:solidFill>
              </a:rPr>
              <a:t>Marie Lacasse</a:t>
            </a:r>
            <a:r>
              <a:rPr lang="fr-CA" dirty="0">
                <a:solidFill>
                  <a:schemeClr val="tx1"/>
                </a:solidFill>
              </a:rPr>
              <a:t>)</a:t>
            </a:r>
          </a:p>
          <a:p>
            <a:pPr marL="342900" indent="-342900">
              <a:buFont typeface="Arial" panose="020B0604020202020204" pitchFamily="34" charset="0"/>
              <a:buChar char="•"/>
            </a:pPr>
            <a:r>
              <a:rPr lang="fr-CA" dirty="0">
                <a:solidFill>
                  <a:schemeClr val="tx1"/>
                </a:solidFill>
              </a:rPr>
              <a:t>15h15 Mise en commun des idées et comment adapter ces solutions à notre 	    territoire (</a:t>
            </a:r>
            <a:r>
              <a:rPr lang="fr-CA" sz="2000" dirty="0">
                <a:solidFill>
                  <a:schemeClr val="tx1"/>
                </a:solidFill>
              </a:rPr>
              <a:t>Martin Matte</a:t>
            </a:r>
            <a:r>
              <a:rPr lang="fr-CA" dirty="0">
                <a:solidFill>
                  <a:schemeClr val="tx1"/>
                </a:solidFill>
              </a:rPr>
              <a:t>)</a:t>
            </a:r>
          </a:p>
          <a:p>
            <a:pPr marL="342900" indent="-342900">
              <a:buFont typeface="Arial" panose="020B0604020202020204" pitchFamily="34" charset="0"/>
              <a:buChar char="•"/>
            </a:pPr>
            <a:r>
              <a:rPr lang="fr-CA" dirty="0">
                <a:solidFill>
                  <a:schemeClr val="tx1"/>
                </a:solidFill>
              </a:rPr>
              <a:t>15h45 Fin</a:t>
            </a:r>
          </a:p>
          <a:p>
            <a:pPr algn="ctr"/>
            <a:endParaRPr lang="fr-CA" sz="500" dirty="0">
              <a:solidFill>
                <a:schemeClr val="tx1"/>
              </a:solidFill>
            </a:endParaRPr>
          </a:p>
        </p:txBody>
      </p:sp>
      <p:pic>
        <p:nvPicPr>
          <p:cNvPr id="7" name="Image 6">
            <a:extLst>
              <a:ext uri="{FF2B5EF4-FFF2-40B4-BE49-F238E27FC236}">
                <a16:creationId xmlns:a16="http://schemas.microsoft.com/office/drawing/2014/main" id="{7CA2F823-5A6C-D7E0-AB38-1214584524F9}"/>
              </a:ext>
            </a:extLst>
          </p:cNvPr>
          <p:cNvPicPr>
            <a:picLocks noChangeAspect="1"/>
          </p:cNvPicPr>
          <p:nvPr/>
        </p:nvPicPr>
        <p:blipFill>
          <a:blip r:embed="rId2"/>
          <a:stretch>
            <a:fillRect/>
          </a:stretch>
        </p:blipFill>
        <p:spPr>
          <a:xfrm>
            <a:off x="706798" y="863033"/>
            <a:ext cx="5069590" cy="1540007"/>
          </a:xfrm>
          <a:prstGeom prst="rect">
            <a:avLst/>
          </a:prstGeom>
        </p:spPr>
      </p:pic>
      <p:pic>
        <p:nvPicPr>
          <p:cNvPr id="6" name="Image 5">
            <a:extLst>
              <a:ext uri="{FF2B5EF4-FFF2-40B4-BE49-F238E27FC236}">
                <a16:creationId xmlns:a16="http://schemas.microsoft.com/office/drawing/2014/main" id="{C5448999-E641-A844-E04C-4D0D9C592881}"/>
              </a:ext>
            </a:extLst>
          </p:cNvPr>
          <p:cNvPicPr>
            <a:picLocks noChangeAspect="1"/>
          </p:cNvPicPr>
          <p:nvPr/>
        </p:nvPicPr>
        <p:blipFill>
          <a:blip r:embed="rId3"/>
          <a:stretch>
            <a:fillRect/>
          </a:stretch>
        </p:blipFill>
        <p:spPr>
          <a:xfrm>
            <a:off x="9180214" y="735812"/>
            <a:ext cx="2183438" cy="2379769"/>
          </a:xfrm>
          <a:prstGeom prst="rect">
            <a:avLst/>
          </a:prstGeom>
        </p:spPr>
      </p:pic>
      <p:sp>
        <p:nvSpPr>
          <p:cNvPr id="5" name="Espace réservé du pied de page 4">
            <a:extLst>
              <a:ext uri="{FF2B5EF4-FFF2-40B4-BE49-F238E27FC236}">
                <a16:creationId xmlns:a16="http://schemas.microsoft.com/office/drawing/2014/main" id="{F3213E8E-C255-84D6-914A-994CFFEC0B1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Comment se rendre à l'assiette, MRCAO, 2023/03/16</a:t>
            </a:r>
          </a:p>
        </p:txBody>
      </p:sp>
    </p:spTree>
    <p:extLst>
      <p:ext uri="{BB962C8B-B14F-4D97-AF65-F5344CB8AC3E}">
        <p14:creationId xmlns:p14="http://schemas.microsoft.com/office/powerpoint/2010/main" val="899521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72">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984D4DC-C2F3-B3E8-83AC-B9E3FB100A00}"/>
              </a:ext>
            </a:extLst>
          </p:cNvPr>
          <p:cNvSpPr>
            <a:spLocks noGrp="1"/>
          </p:cNvSpPr>
          <p:nvPr>
            <p:ph type="title"/>
          </p:nvPr>
        </p:nvSpPr>
        <p:spPr>
          <a:xfrm>
            <a:off x="1113809" y="1960517"/>
            <a:ext cx="4036334" cy="2387600"/>
          </a:xfrm>
        </p:spPr>
        <p:txBody>
          <a:bodyPr vert="horz" lIns="91440" tIns="45720" rIns="91440" bIns="45720" rtlCol="0" anchor="t">
            <a:normAutofit/>
          </a:bodyPr>
          <a:lstStyle/>
          <a:p>
            <a:pPr algn="ctr"/>
            <a:r>
              <a:rPr lang="en-US" sz="5400"/>
              <a:t>Introduction et </a:t>
            </a:r>
            <a:br>
              <a:rPr lang="en-US" sz="5400"/>
            </a:br>
            <a:r>
              <a:rPr lang="en-US" sz="5400"/>
              <a:t>tour de table</a:t>
            </a:r>
          </a:p>
        </p:txBody>
      </p:sp>
      <p:grpSp>
        <p:nvGrpSpPr>
          <p:cNvPr id="85" name="Group 7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86" name="Rectangle 7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7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7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7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AA76F55F-79B6-479E-36CC-1D8F08DAE800}"/>
              </a:ext>
            </a:extLst>
          </p:cNvPr>
          <p:cNvPicPr>
            <a:picLocks noChangeAspect="1"/>
          </p:cNvPicPr>
          <p:nvPr/>
        </p:nvPicPr>
        <p:blipFill rotWithShape="1">
          <a:blip r:embed="rId2"/>
          <a:srcRect l="16866" r="15526" b="-1"/>
          <a:stretch/>
        </p:blipFill>
        <p:spPr>
          <a:xfrm>
            <a:off x="5922492" y="666728"/>
            <a:ext cx="5536001" cy="5465791"/>
          </a:xfrm>
          <a:prstGeom prst="rect">
            <a:avLst/>
          </a:prstGeom>
        </p:spPr>
      </p:pic>
      <p:sp>
        <p:nvSpPr>
          <p:cNvPr id="4" name="Espace réservé du pied de page 3">
            <a:extLst>
              <a:ext uri="{FF2B5EF4-FFF2-40B4-BE49-F238E27FC236}">
                <a16:creationId xmlns:a16="http://schemas.microsoft.com/office/drawing/2014/main" id="{4F66C206-C93E-6047-467F-68E534D2D0EB}"/>
              </a:ext>
            </a:extLst>
          </p:cNvPr>
          <p:cNvSpPr>
            <a:spLocks noGrp="1"/>
          </p:cNvSpPr>
          <p:nvPr>
            <p:ph type="ftr" sz="quarter" idx="11"/>
          </p:nvPr>
        </p:nvSpPr>
        <p:spPr>
          <a:xfrm>
            <a:off x="1113809" y="6492240"/>
            <a:ext cx="3765762" cy="365125"/>
          </a:xfrm>
        </p:spPr>
        <p:txBody>
          <a:bodyPr vert="horz" lIns="91440" tIns="45720" rIns="91440" bIns="45720" rtlCol="0" anchor="ctr">
            <a:normAutofit/>
          </a:bodyPr>
          <a:lstStyle/>
          <a:p>
            <a:pPr algn="l">
              <a:spcAft>
                <a:spcPts val="600"/>
              </a:spcAft>
              <a:defRPr/>
            </a:pPr>
            <a:r>
              <a:rPr lang="en-US" kern="1200">
                <a:solidFill>
                  <a:prstClr val="black">
                    <a:tint val="75000"/>
                  </a:prstClr>
                </a:solidFill>
                <a:latin typeface="Calibri" panose="020F0502020204030204"/>
                <a:ea typeface="+mn-ea"/>
                <a:cs typeface="+mn-cs"/>
              </a:rPr>
              <a:t>Comment se rendre à l'assiette, MRCAO, 2023/03/16</a:t>
            </a:r>
          </a:p>
        </p:txBody>
      </p:sp>
    </p:spTree>
    <p:extLst>
      <p:ext uri="{BB962C8B-B14F-4D97-AF65-F5344CB8AC3E}">
        <p14:creationId xmlns:p14="http://schemas.microsoft.com/office/powerpoint/2010/main" val="3659183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E41646F-7EE4-B996-8C97-28EEE77658DE}"/>
              </a:ext>
            </a:extLst>
          </p:cNvPr>
          <p:cNvSpPr>
            <a:spLocks noGrp="1"/>
          </p:cNvSpPr>
          <p:nvPr>
            <p:ph type="title"/>
          </p:nvPr>
        </p:nvSpPr>
        <p:spPr>
          <a:xfrm>
            <a:off x="337497" y="679731"/>
            <a:ext cx="3124151" cy="3736540"/>
          </a:xfrm>
        </p:spPr>
        <p:txBody>
          <a:bodyPr vert="horz" lIns="91440" tIns="45720" rIns="91440" bIns="45720" rtlCol="0" anchor="b">
            <a:normAutofit/>
          </a:bodyPr>
          <a:lstStyle/>
          <a:p>
            <a:r>
              <a:rPr lang="en-US" sz="4600"/>
              <a:t>Comment se rendre à l’assiette?</a:t>
            </a:r>
          </a:p>
        </p:txBody>
      </p:sp>
      <p:grpSp>
        <p:nvGrpSpPr>
          <p:cNvPr id="41" name="Group 4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42" name="Straight Connector 4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A5F3BAEB-5E52-6FDF-C1E7-30A65F689A46}"/>
              </a:ext>
            </a:extLst>
          </p:cNvPr>
          <p:cNvPicPr>
            <a:picLocks noChangeAspect="1"/>
          </p:cNvPicPr>
          <p:nvPr/>
        </p:nvPicPr>
        <p:blipFill rotWithShape="1">
          <a:blip r:embed="rId2"/>
          <a:srcRect t="6459" r="-3" b="9807"/>
          <a:stretch/>
        </p:blipFill>
        <p:spPr>
          <a:xfrm>
            <a:off x="9512055" y="4510809"/>
            <a:ext cx="1686987" cy="1144156"/>
          </a:xfrm>
          <a:prstGeom prst="rect">
            <a:avLst/>
          </a:prstGeom>
        </p:spPr>
      </p:pic>
      <p:pic>
        <p:nvPicPr>
          <p:cNvPr id="9" name="Image 8">
            <a:extLst>
              <a:ext uri="{FF2B5EF4-FFF2-40B4-BE49-F238E27FC236}">
                <a16:creationId xmlns:a16="http://schemas.microsoft.com/office/drawing/2014/main" id="{0CF0673D-3161-E667-9170-9361D2115755}"/>
              </a:ext>
            </a:extLst>
          </p:cNvPr>
          <p:cNvPicPr>
            <a:picLocks noChangeAspect="1"/>
          </p:cNvPicPr>
          <p:nvPr/>
        </p:nvPicPr>
        <p:blipFill>
          <a:blip r:embed="rId3"/>
          <a:stretch>
            <a:fillRect/>
          </a:stretch>
        </p:blipFill>
        <p:spPr>
          <a:xfrm>
            <a:off x="3915077" y="515391"/>
            <a:ext cx="2523963" cy="2517866"/>
          </a:xfrm>
          <a:prstGeom prst="rect">
            <a:avLst/>
          </a:prstGeom>
        </p:spPr>
      </p:pic>
      <p:sp>
        <p:nvSpPr>
          <p:cNvPr id="3" name="Sous-titre 2">
            <a:extLst>
              <a:ext uri="{FF2B5EF4-FFF2-40B4-BE49-F238E27FC236}">
                <a16:creationId xmlns:a16="http://schemas.microsoft.com/office/drawing/2014/main" id="{A1F13BAB-463D-2561-07EB-0ADBD9C09578}"/>
              </a:ext>
            </a:extLst>
          </p:cNvPr>
          <p:cNvSpPr>
            <a:spLocks noGrp="1"/>
          </p:cNvSpPr>
          <p:nvPr>
            <p:ph type="body" idx="1"/>
          </p:nvPr>
        </p:nvSpPr>
        <p:spPr>
          <a:xfrm>
            <a:off x="4704361" y="4496339"/>
            <a:ext cx="3124151" cy="1035781"/>
          </a:xfrm>
        </p:spPr>
        <p:txBody>
          <a:bodyPr vert="horz" lIns="91440" tIns="45720" rIns="91440" bIns="45720" rtlCol="0">
            <a:normAutofit/>
          </a:bodyPr>
          <a:lstStyle/>
          <a:p>
            <a:r>
              <a:rPr lang="en-US" sz="4400" b="1" dirty="0">
                <a:solidFill>
                  <a:schemeClr val="tx1"/>
                </a:solidFill>
              </a:rPr>
              <a:t>La </a:t>
            </a:r>
            <a:r>
              <a:rPr lang="fr-CA" sz="4400" b="1" dirty="0">
                <a:solidFill>
                  <a:schemeClr val="tx1"/>
                </a:solidFill>
              </a:rPr>
              <a:t>logistique</a:t>
            </a:r>
          </a:p>
        </p:txBody>
      </p:sp>
      <p:pic>
        <p:nvPicPr>
          <p:cNvPr id="36" name="Image 35">
            <a:extLst>
              <a:ext uri="{FF2B5EF4-FFF2-40B4-BE49-F238E27FC236}">
                <a16:creationId xmlns:a16="http://schemas.microsoft.com/office/drawing/2014/main" id="{7467E21C-2C44-4985-4BC5-2BA64410B8D3}"/>
              </a:ext>
            </a:extLst>
          </p:cNvPr>
          <p:cNvPicPr>
            <a:picLocks noChangeAspect="1"/>
          </p:cNvPicPr>
          <p:nvPr/>
        </p:nvPicPr>
        <p:blipFill rotWithShape="1">
          <a:blip r:embed="rId4"/>
          <a:srcRect t="54826"/>
          <a:stretch/>
        </p:blipFill>
        <p:spPr>
          <a:xfrm rot="1747758">
            <a:off x="6280350" y="3302925"/>
            <a:ext cx="3398968" cy="1144156"/>
          </a:xfrm>
          <a:prstGeom prst="rect">
            <a:avLst/>
          </a:prstGeom>
        </p:spPr>
      </p:pic>
    </p:spTree>
    <p:extLst>
      <p:ext uri="{BB962C8B-B14F-4D97-AF65-F5344CB8AC3E}">
        <p14:creationId xmlns:p14="http://schemas.microsoft.com/office/powerpoint/2010/main" val="541891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1043631" y="809898"/>
            <a:ext cx="9942716" cy="1554480"/>
          </a:xfrm>
        </p:spPr>
        <p:txBody>
          <a:bodyPr anchor="ctr">
            <a:normAutofit/>
          </a:bodyPr>
          <a:lstStyle/>
          <a:p>
            <a:r>
              <a:rPr lang="fr-CA" sz="4800"/>
              <a:t>Qu’est-ce que la logistique?</a:t>
            </a:r>
          </a:p>
        </p:txBody>
      </p: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1045028" y="3017522"/>
            <a:ext cx="9941319" cy="3124658"/>
          </a:xfrm>
        </p:spPr>
        <p:txBody>
          <a:bodyPr anchor="ctr">
            <a:normAutofit/>
          </a:bodyPr>
          <a:lstStyle/>
          <a:p>
            <a:r>
              <a:rPr lang="fr-CA" sz="2400" dirty="0"/>
              <a:t>La logistique est la fonction de gestion des flux physiques et informationnels mise en place par une organisation donnée, en particulier pour les étapes d'approvisionnement en matière première, de stockage, de transformation, de conditionnement et de distribution des produits finis. </a:t>
            </a:r>
          </a:p>
          <a:p>
            <a:r>
              <a:rPr lang="fr-CA" sz="2400" dirty="0"/>
              <a:t>Elle vise à améliorer la chaîne de distribution d’un produit en raisonnant les temps de transport, en réduisant les coûts de déplacement et de stockage et en optimisant l’organisation du travail. </a:t>
            </a:r>
          </a:p>
          <a:p>
            <a:pPr marL="0" indent="0">
              <a:buNone/>
            </a:pPr>
            <a:endParaRPr lang="fr-CA" sz="2400" dirty="0"/>
          </a:p>
        </p:txBody>
      </p:sp>
      <p:cxnSp>
        <p:nvCxnSpPr>
          <p:cNvPr id="26"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492240"/>
            <a:ext cx="4114800" cy="365125"/>
          </a:xfrm>
        </p:spPr>
        <p:txBody>
          <a:bodyPr>
            <a:normAutofit/>
          </a:bodyPr>
          <a:lstStyle/>
          <a:p>
            <a:pPr>
              <a:spcAft>
                <a:spcPts val="600"/>
              </a:spcAft>
            </a:pPr>
            <a:r>
              <a:rPr lang="fr-CA"/>
              <a:t>Comment se rendre à l'assiette, MRCAO, 2023/03/16</a:t>
            </a:r>
          </a:p>
        </p:txBody>
      </p:sp>
      <p:pic>
        <p:nvPicPr>
          <p:cNvPr id="6" name="Image 5">
            <a:extLst>
              <a:ext uri="{FF2B5EF4-FFF2-40B4-BE49-F238E27FC236}">
                <a16:creationId xmlns:a16="http://schemas.microsoft.com/office/drawing/2014/main" id="{73EF7339-3F6C-4F51-D5E8-97BA4D971581}"/>
              </a:ext>
            </a:extLst>
          </p:cNvPr>
          <p:cNvPicPr>
            <a:picLocks noChangeAspect="1"/>
          </p:cNvPicPr>
          <p:nvPr/>
        </p:nvPicPr>
        <p:blipFill>
          <a:blip r:embed="rId2"/>
          <a:stretch>
            <a:fillRect/>
          </a:stretch>
        </p:blipFill>
        <p:spPr>
          <a:xfrm>
            <a:off x="8145199" y="873188"/>
            <a:ext cx="3244700" cy="1360278"/>
          </a:xfrm>
          <a:prstGeom prst="rect">
            <a:avLst/>
          </a:prstGeom>
        </p:spPr>
      </p:pic>
    </p:spTree>
    <p:extLst>
      <p:ext uri="{BB962C8B-B14F-4D97-AF65-F5344CB8AC3E}">
        <p14:creationId xmlns:p14="http://schemas.microsoft.com/office/powerpoint/2010/main" val="1748851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808638" y="386930"/>
            <a:ext cx="9236700" cy="1188950"/>
          </a:xfrm>
        </p:spPr>
        <p:txBody>
          <a:bodyPr anchor="b">
            <a:normAutofit/>
          </a:bodyPr>
          <a:lstStyle/>
          <a:p>
            <a:r>
              <a:rPr lang="fr-CA" sz="5400" dirty="0"/>
              <a:t>La logistique c’est…</a:t>
            </a:r>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793660" y="2599509"/>
            <a:ext cx="10143668" cy="3435531"/>
          </a:xfrm>
        </p:spPr>
        <p:txBody>
          <a:bodyPr anchor="ctr">
            <a:normAutofit/>
          </a:bodyPr>
          <a:lstStyle/>
          <a:p>
            <a:r>
              <a:rPr lang="fr-CA" sz="2400" dirty="0"/>
              <a:t>L’art et la manière de mettre à disposition un produit donné:</a:t>
            </a:r>
          </a:p>
          <a:p>
            <a:pPr lvl="1"/>
            <a:r>
              <a:rPr lang="fr-CA" dirty="0"/>
              <a:t>au bon moment, </a:t>
            </a:r>
          </a:p>
          <a:p>
            <a:pPr lvl="1"/>
            <a:r>
              <a:rPr lang="fr-CA" dirty="0"/>
              <a:t>au bon endroit, </a:t>
            </a:r>
          </a:p>
          <a:p>
            <a:pPr lvl="1"/>
            <a:r>
              <a:rPr lang="fr-CA" dirty="0"/>
              <a:t>au moindre coût,</a:t>
            </a:r>
          </a:p>
          <a:p>
            <a:pPr lvl="1"/>
            <a:r>
              <a:rPr lang="fr-CA" dirty="0"/>
              <a:t>avec la meilleure qualité.</a:t>
            </a:r>
          </a:p>
          <a:p>
            <a:pPr marL="0" indent="0">
              <a:buNone/>
            </a:pPr>
            <a:endParaRPr lang="fr-CA" sz="2400" dirty="0"/>
          </a:p>
        </p:txBody>
      </p: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492240"/>
            <a:ext cx="4114800" cy="365125"/>
          </a:xfrm>
        </p:spPr>
        <p:txBody>
          <a:bodyPr>
            <a:normAutofit/>
          </a:bodyPr>
          <a:lstStyle/>
          <a:p>
            <a:pPr>
              <a:spcAft>
                <a:spcPts val="600"/>
              </a:spcAft>
            </a:pPr>
            <a:r>
              <a:rPr lang="fr-CA"/>
              <a:t>Comment se rendre à l'assiette, MRCAO, 2023/03/16</a:t>
            </a:r>
          </a:p>
        </p:txBody>
      </p:sp>
      <p:pic>
        <p:nvPicPr>
          <p:cNvPr id="6" name="Image 5">
            <a:extLst>
              <a:ext uri="{FF2B5EF4-FFF2-40B4-BE49-F238E27FC236}">
                <a16:creationId xmlns:a16="http://schemas.microsoft.com/office/drawing/2014/main" id="{04F01150-CE3F-1694-FFF8-4D9FF8E76A08}"/>
              </a:ext>
            </a:extLst>
          </p:cNvPr>
          <p:cNvPicPr>
            <a:picLocks noChangeAspect="1"/>
          </p:cNvPicPr>
          <p:nvPr/>
        </p:nvPicPr>
        <p:blipFill>
          <a:blip r:embed="rId2"/>
          <a:stretch>
            <a:fillRect/>
          </a:stretch>
        </p:blipFill>
        <p:spPr>
          <a:xfrm rot="469024">
            <a:off x="8913646" y="3336929"/>
            <a:ext cx="2263383" cy="2394063"/>
          </a:xfrm>
          <a:prstGeom prst="rect">
            <a:avLst/>
          </a:prstGeom>
        </p:spPr>
      </p:pic>
    </p:spTree>
    <p:extLst>
      <p:ext uri="{BB962C8B-B14F-4D97-AF65-F5344CB8AC3E}">
        <p14:creationId xmlns:p14="http://schemas.microsoft.com/office/powerpoint/2010/main" val="79001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ight Triangle 6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re 27">
            <a:extLst>
              <a:ext uri="{FF2B5EF4-FFF2-40B4-BE49-F238E27FC236}">
                <a16:creationId xmlns:a16="http://schemas.microsoft.com/office/drawing/2014/main" id="{A543C825-0FE0-D06B-39F5-D65999F12E2C}"/>
              </a:ext>
            </a:extLst>
          </p:cNvPr>
          <p:cNvSpPr>
            <a:spLocks noGrp="1"/>
          </p:cNvSpPr>
          <p:nvPr>
            <p:ph type="title"/>
          </p:nvPr>
        </p:nvSpPr>
        <p:spPr>
          <a:xfrm>
            <a:off x="989264" y="1141393"/>
            <a:ext cx="3689096" cy="3514364"/>
          </a:xfrm>
        </p:spPr>
        <p:txBody>
          <a:bodyPr vert="horz" lIns="91440" tIns="45720" rIns="91440" bIns="45720" rtlCol="0" anchor="b">
            <a:normAutofit/>
          </a:bodyPr>
          <a:lstStyle/>
          <a:p>
            <a:pPr marL="0" marR="0" lvl="0" indent="0" fontAlgn="auto">
              <a:spcAft>
                <a:spcPts val="0"/>
              </a:spcAft>
              <a:buClrTx/>
              <a:buSzTx/>
              <a:tabLst/>
              <a:defRPr/>
            </a:pPr>
            <a:r>
              <a:rPr lang="fr-CA" sz="6100" dirty="0"/>
              <a:t>Si l</a:t>
            </a:r>
            <a:r>
              <a:rPr kumimoji="0" lang="fr-CA" sz="6100" b="0" i="0" u="none" strike="noStrike" kern="1200" cap="none" spc="0" normalizeH="0" baseline="0" noProof="0" dirty="0">
                <a:ln>
                  <a:noFill/>
                </a:ln>
                <a:solidFill>
                  <a:schemeClr val="tx1"/>
                </a:solidFill>
                <a:effectLst/>
                <a:uLnTx/>
                <a:uFillTx/>
                <a:latin typeface="+mj-lt"/>
                <a:ea typeface="+mj-ea"/>
                <a:cs typeface="+mj-cs"/>
              </a:rPr>
              <a:t>a logistique,</a:t>
            </a:r>
            <a:br>
              <a:rPr kumimoji="0" lang="fr-CA" sz="6100" b="0" i="0" u="none" strike="noStrike" kern="1200" cap="none" spc="0" normalizeH="0" baseline="0" noProof="0" dirty="0">
                <a:ln>
                  <a:noFill/>
                </a:ln>
                <a:solidFill>
                  <a:schemeClr val="tx1"/>
                </a:solidFill>
                <a:effectLst/>
                <a:uLnTx/>
                <a:uFillTx/>
                <a:latin typeface="+mj-lt"/>
                <a:ea typeface="+mj-ea"/>
                <a:cs typeface="+mj-cs"/>
              </a:rPr>
            </a:br>
            <a:br>
              <a:rPr kumimoji="0" lang="fr-CA" sz="6100" b="1" i="0" u="none" strike="noStrike" kern="1200" cap="none" spc="0" normalizeH="0" baseline="0" noProof="0" dirty="0">
                <a:ln>
                  <a:noFill/>
                </a:ln>
                <a:solidFill>
                  <a:schemeClr val="tx1"/>
                </a:solidFill>
                <a:effectLst/>
                <a:uLnTx/>
                <a:uFillTx/>
                <a:latin typeface="+mj-lt"/>
                <a:ea typeface="+mj-ea"/>
                <a:cs typeface="+mj-cs"/>
              </a:rPr>
            </a:br>
            <a:endParaRPr lang="fr-CA" sz="6100" kern="1200" dirty="0">
              <a:solidFill>
                <a:schemeClr val="tx1"/>
              </a:solidFill>
              <a:latin typeface="+mj-lt"/>
              <a:ea typeface="+mj-ea"/>
              <a:cs typeface="+mj-cs"/>
            </a:endParaRPr>
          </a:p>
        </p:txBody>
      </p:sp>
      <p:sp>
        <p:nvSpPr>
          <p:cNvPr id="30" name="Espace réservé du texte 29">
            <a:extLst>
              <a:ext uri="{FF2B5EF4-FFF2-40B4-BE49-F238E27FC236}">
                <a16:creationId xmlns:a16="http://schemas.microsoft.com/office/drawing/2014/main" id="{B3052BBE-9807-1FE5-1840-896597B94376}"/>
              </a:ext>
            </a:extLst>
          </p:cNvPr>
          <p:cNvSpPr>
            <a:spLocks noGrp="1"/>
          </p:cNvSpPr>
          <p:nvPr>
            <p:ph type="body" sz="half" idx="2"/>
          </p:nvPr>
        </p:nvSpPr>
        <p:spPr>
          <a:xfrm>
            <a:off x="1150133" y="3335867"/>
            <a:ext cx="4647678" cy="1312657"/>
          </a:xfrm>
        </p:spPr>
        <p:txBody>
          <a:bodyPr vert="horz" lIns="91440" tIns="45720" rIns="91440" bIns="45720" rtlCol="0" anchor="t">
            <a:normAutofit/>
          </a:bodyPr>
          <a:lstStyle/>
          <a:p>
            <a:r>
              <a:rPr lang="fr-CA" sz="3200" b="1" kern="1200" dirty="0">
                <a:solidFill>
                  <a:schemeClr val="tx1"/>
                </a:solidFill>
                <a:latin typeface="+mn-lt"/>
                <a:ea typeface="+mn-ea"/>
                <a:cs typeface="+mn-cs"/>
              </a:rPr>
              <a:t>C’est le fait d’amener votre produit aux clients </a:t>
            </a:r>
            <a:endParaRPr lang="fr-CA" sz="3200" kern="1200" dirty="0">
              <a:solidFill>
                <a:schemeClr val="tx1"/>
              </a:solidFill>
              <a:latin typeface="+mn-lt"/>
              <a:ea typeface="+mn-ea"/>
              <a:cs typeface="+mn-cs"/>
            </a:endParaRPr>
          </a:p>
        </p:txBody>
      </p:sp>
      <p:sp>
        <p:nvSpPr>
          <p:cNvPr id="2" name="Espace réservé du pied de page 1">
            <a:extLst>
              <a:ext uri="{FF2B5EF4-FFF2-40B4-BE49-F238E27FC236}">
                <a16:creationId xmlns:a16="http://schemas.microsoft.com/office/drawing/2014/main" id="{FDF21F36-881F-F7DC-9DBC-10CBFA187D24}"/>
              </a:ext>
            </a:extLst>
          </p:cNvPr>
          <p:cNvSpPr>
            <a:spLocks noGrp="1"/>
          </p:cNvSpPr>
          <p:nvPr>
            <p:ph type="ftr" sz="quarter" idx="11"/>
          </p:nvPr>
        </p:nvSpPr>
        <p:spPr>
          <a:xfrm rot="5400000">
            <a:off x="-2377440" y="3246120"/>
            <a:ext cx="5605272" cy="365760"/>
          </a:xfrm>
        </p:spPr>
        <p:txBody>
          <a:bodyPr vert="horz" lIns="91440" tIns="45720" rIns="91440" bIns="45720" rtlCol="0" anchor="t">
            <a:normAutofit/>
          </a:bodyPr>
          <a:lstStyle/>
          <a:p>
            <a:pPr algn="l">
              <a:spcAft>
                <a:spcPts val="600"/>
              </a:spcAft>
              <a:defRPr/>
            </a:pPr>
            <a:r>
              <a:rPr lang="en-US" sz="1150" kern="1200">
                <a:solidFill>
                  <a:schemeClr val="tx1">
                    <a:lumMod val="75000"/>
                    <a:lumOff val="25000"/>
                  </a:schemeClr>
                </a:solidFill>
                <a:latin typeface="+mn-lt"/>
                <a:ea typeface="+mn-ea"/>
                <a:cs typeface="+mn-cs"/>
              </a:rPr>
              <a:t>Comment se rendre à l'assiette, MRCAO, 2023/03/16</a:t>
            </a:r>
          </a:p>
        </p:txBody>
      </p:sp>
      <p:pic>
        <p:nvPicPr>
          <p:cNvPr id="34" name="Image 33">
            <a:extLst>
              <a:ext uri="{FF2B5EF4-FFF2-40B4-BE49-F238E27FC236}">
                <a16:creationId xmlns:a16="http://schemas.microsoft.com/office/drawing/2014/main" id="{73244449-F714-3D07-1205-28BF9CE13E5F}"/>
              </a:ext>
            </a:extLst>
          </p:cNvPr>
          <p:cNvPicPr>
            <a:picLocks noChangeAspect="1"/>
          </p:cNvPicPr>
          <p:nvPr/>
        </p:nvPicPr>
        <p:blipFill>
          <a:blip r:embed="rId2"/>
          <a:stretch>
            <a:fillRect/>
          </a:stretch>
        </p:blipFill>
        <p:spPr>
          <a:xfrm>
            <a:off x="5831509" y="1424763"/>
            <a:ext cx="3834578" cy="3441535"/>
          </a:xfrm>
          <a:prstGeom prst="rect">
            <a:avLst/>
          </a:prstGeom>
        </p:spPr>
      </p:pic>
    </p:spTree>
    <p:extLst>
      <p:ext uri="{BB962C8B-B14F-4D97-AF65-F5344CB8AC3E}">
        <p14:creationId xmlns:p14="http://schemas.microsoft.com/office/powerpoint/2010/main" val="3748555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041C67D0-A496-4B86-BF61-263FF9EFD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6068" y="320442"/>
            <a:ext cx="6572492" cy="6212748"/>
          </a:xfrm>
          <a:custGeom>
            <a:avLst/>
            <a:gdLst>
              <a:gd name="connsiteX0" fmla="*/ 0 w 6572492"/>
              <a:gd name="connsiteY0" fmla="*/ 0 h 6212748"/>
              <a:gd name="connsiteX1" fmla="*/ 2248593 w 6572492"/>
              <a:gd name="connsiteY1" fmla="*/ 0 h 6212748"/>
              <a:gd name="connsiteX2" fmla="*/ 2694770 w 6572492"/>
              <a:gd name="connsiteY2" fmla="*/ 0 h 6212748"/>
              <a:gd name="connsiteX3" fmla="*/ 2991094 w 6572492"/>
              <a:gd name="connsiteY3" fmla="*/ 0 h 6212748"/>
              <a:gd name="connsiteX4" fmla="*/ 6572492 w 6572492"/>
              <a:gd name="connsiteY4" fmla="*/ 0 h 6212748"/>
              <a:gd name="connsiteX5" fmla="*/ 6572492 w 6572492"/>
              <a:gd name="connsiteY5" fmla="*/ 2864954 h 6212748"/>
              <a:gd name="connsiteX6" fmla="*/ 3129047 w 6572492"/>
              <a:gd name="connsiteY6" fmla="*/ 6212748 h 6212748"/>
              <a:gd name="connsiteX7" fmla="*/ 2694770 w 6572492"/>
              <a:gd name="connsiteY7" fmla="*/ 6212748 h 6212748"/>
              <a:gd name="connsiteX8" fmla="*/ 2248593 w 6572492"/>
              <a:gd name="connsiteY8" fmla="*/ 6212748 h 6212748"/>
              <a:gd name="connsiteX9" fmla="*/ 0 w 6572492"/>
              <a:gd name="connsiteY9"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2492" h="6212748">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7" name="Right Triangle 96">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re 27">
            <a:extLst>
              <a:ext uri="{FF2B5EF4-FFF2-40B4-BE49-F238E27FC236}">
                <a16:creationId xmlns:a16="http://schemas.microsoft.com/office/drawing/2014/main" id="{A543C825-0FE0-D06B-39F5-D65999F12E2C}"/>
              </a:ext>
            </a:extLst>
          </p:cNvPr>
          <p:cNvSpPr>
            <a:spLocks noGrp="1"/>
          </p:cNvSpPr>
          <p:nvPr>
            <p:ph type="title"/>
          </p:nvPr>
        </p:nvSpPr>
        <p:spPr>
          <a:xfrm>
            <a:off x="5780700" y="1188637"/>
            <a:ext cx="5327272" cy="1642850"/>
          </a:xfrm>
        </p:spPr>
        <p:txBody>
          <a:bodyPr vert="horz" lIns="91440" tIns="45720" rIns="91440" bIns="45720" rtlCol="0" anchor="ctr">
            <a:normAutofit fontScale="90000"/>
          </a:bodyPr>
          <a:lstStyle/>
          <a:p>
            <a:pPr marL="0" marR="0" lvl="0" indent="0" fontAlgn="auto">
              <a:spcAft>
                <a:spcPts val="0"/>
              </a:spcAft>
              <a:buClrTx/>
              <a:buSzTx/>
              <a:tabLst/>
              <a:defRPr/>
            </a:pPr>
            <a:r>
              <a:rPr kumimoji="0" lang="fr-CA" sz="6700" b="0" i="0" u="none" strike="noStrike" cap="none" spc="0" normalizeH="0" baseline="0" noProof="0" dirty="0">
                <a:ln>
                  <a:noFill/>
                </a:ln>
                <a:effectLst/>
                <a:uLnTx/>
                <a:uFillTx/>
              </a:rPr>
              <a:t>La logistique</a:t>
            </a:r>
            <a:r>
              <a:rPr lang="fr-CA" sz="6700" dirty="0"/>
              <a:t>,</a:t>
            </a:r>
            <a:br>
              <a:rPr kumimoji="0" lang="fr-CA" sz="3400" b="0" i="0" u="none" strike="noStrike" cap="none" spc="0" normalizeH="0" baseline="0" noProof="0" dirty="0">
                <a:ln>
                  <a:noFill/>
                </a:ln>
                <a:effectLst/>
                <a:uLnTx/>
                <a:uFillTx/>
              </a:rPr>
            </a:br>
            <a:br>
              <a:rPr kumimoji="0" lang="en-US" sz="3400" b="1" i="0" u="none" strike="noStrike" cap="none" spc="0" normalizeH="0" baseline="0" noProof="0" dirty="0">
                <a:ln>
                  <a:noFill/>
                </a:ln>
                <a:effectLst/>
                <a:uLnTx/>
                <a:uFillTx/>
              </a:rPr>
            </a:br>
            <a:endParaRPr lang="en-US" sz="3400" dirty="0"/>
          </a:p>
        </p:txBody>
      </p:sp>
      <p:sp>
        <p:nvSpPr>
          <p:cNvPr id="2" name="Espace réservé du pied de page 1">
            <a:extLst>
              <a:ext uri="{FF2B5EF4-FFF2-40B4-BE49-F238E27FC236}">
                <a16:creationId xmlns:a16="http://schemas.microsoft.com/office/drawing/2014/main" id="{FDF21F36-881F-F7DC-9DBC-10CBFA187D24}"/>
              </a:ext>
            </a:extLst>
          </p:cNvPr>
          <p:cNvSpPr>
            <a:spLocks noGrp="1"/>
          </p:cNvSpPr>
          <p:nvPr>
            <p:ph type="ftr" sz="quarter" idx="11"/>
          </p:nvPr>
        </p:nvSpPr>
        <p:spPr>
          <a:xfrm rot="5400000">
            <a:off x="-2374833" y="3246436"/>
            <a:ext cx="5607882" cy="365125"/>
          </a:xfrm>
        </p:spPr>
        <p:txBody>
          <a:bodyPr vert="horz" lIns="91440" tIns="45720" rIns="91440" bIns="45720" rtlCol="0" anchor="t">
            <a:normAutofit/>
          </a:bodyPr>
          <a:lstStyle/>
          <a:p>
            <a:pPr algn="l">
              <a:spcAft>
                <a:spcPts val="600"/>
              </a:spcAft>
              <a:defRPr/>
            </a:pPr>
            <a:r>
              <a:rPr lang="en-US" sz="1150" kern="1200">
                <a:solidFill>
                  <a:schemeClr val="tx1">
                    <a:lumMod val="75000"/>
                    <a:lumOff val="25000"/>
                  </a:schemeClr>
                </a:solidFill>
                <a:latin typeface="+mn-lt"/>
                <a:ea typeface="+mn-ea"/>
                <a:cs typeface="+mn-cs"/>
              </a:rPr>
              <a:t>Comment se rendre à l'assiette, MRCAO, 2023/03/16</a:t>
            </a:r>
          </a:p>
        </p:txBody>
      </p:sp>
      <p:pic>
        <p:nvPicPr>
          <p:cNvPr id="3" name="Image 2">
            <a:extLst>
              <a:ext uri="{FF2B5EF4-FFF2-40B4-BE49-F238E27FC236}">
                <a16:creationId xmlns:a16="http://schemas.microsoft.com/office/drawing/2014/main" id="{584FF3E2-BF7A-D269-3BB6-AC25063BD40C}"/>
              </a:ext>
            </a:extLst>
          </p:cNvPr>
          <p:cNvPicPr>
            <a:picLocks noChangeAspect="1"/>
          </p:cNvPicPr>
          <p:nvPr/>
        </p:nvPicPr>
        <p:blipFill rotWithShape="1">
          <a:blip r:embed="rId2"/>
          <a:srcRect b="36154"/>
          <a:stretch/>
        </p:blipFill>
        <p:spPr>
          <a:xfrm>
            <a:off x="1253445" y="859128"/>
            <a:ext cx="3526255" cy="2093799"/>
          </a:xfrm>
          <a:prstGeom prst="rect">
            <a:avLst/>
          </a:prstGeom>
        </p:spPr>
      </p:pic>
      <p:pic>
        <p:nvPicPr>
          <p:cNvPr id="34" name="Image 33">
            <a:extLst>
              <a:ext uri="{FF2B5EF4-FFF2-40B4-BE49-F238E27FC236}">
                <a16:creationId xmlns:a16="http://schemas.microsoft.com/office/drawing/2014/main" id="{73244449-F714-3D07-1205-28BF9CE13E5F}"/>
              </a:ext>
            </a:extLst>
          </p:cNvPr>
          <p:cNvPicPr>
            <a:picLocks noChangeAspect="1"/>
          </p:cNvPicPr>
          <p:nvPr/>
        </p:nvPicPr>
        <p:blipFill>
          <a:blip r:embed="rId3"/>
          <a:stretch>
            <a:fillRect/>
          </a:stretch>
        </p:blipFill>
        <p:spPr>
          <a:xfrm>
            <a:off x="1698952" y="3267026"/>
            <a:ext cx="2967135" cy="2663005"/>
          </a:xfrm>
          <a:prstGeom prst="rect">
            <a:avLst/>
          </a:prstGeom>
        </p:spPr>
      </p:pic>
      <p:sp>
        <p:nvSpPr>
          <p:cNvPr id="30" name="Espace réservé du texte 29">
            <a:extLst>
              <a:ext uri="{FF2B5EF4-FFF2-40B4-BE49-F238E27FC236}">
                <a16:creationId xmlns:a16="http://schemas.microsoft.com/office/drawing/2014/main" id="{B3052BBE-9807-1FE5-1840-896597B94376}"/>
              </a:ext>
            </a:extLst>
          </p:cNvPr>
          <p:cNvSpPr>
            <a:spLocks noGrp="1"/>
          </p:cNvSpPr>
          <p:nvPr>
            <p:ph type="body" sz="half" idx="2"/>
          </p:nvPr>
        </p:nvSpPr>
        <p:spPr>
          <a:xfrm>
            <a:off x="5780700" y="3086514"/>
            <a:ext cx="4470533" cy="1852490"/>
          </a:xfrm>
        </p:spPr>
        <p:txBody>
          <a:bodyPr vert="horz" lIns="91440" tIns="45720" rIns="91440" bIns="45720" rtlCol="0" anchor="t">
            <a:normAutofit/>
          </a:bodyPr>
          <a:lstStyle/>
          <a:p>
            <a:pPr marR="0" lvl="0" fontAlgn="auto">
              <a:spcBef>
                <a:spcPts val="1000"/>
              </a:spcBef>
              <a:spcAft>
                <a:spcPts val="0"/>
              </a:spcAft>
              <a:buClrTx/>
              <a:buSzTx/>
              <a:tabLst/>
              <a:defRPr/>
            </a:pPr>
            <a:r>
              <a:rPr kumimoji="0" lang="fr-CA" sz="3200" b="1" i="0" u="none" strike="noStrike" cap="none" spc="0" normalizeH="0" baseline="0" dirty="0">
                <a:ln>
                  <a:noFill/>
                </a:ln>
                <a:effectLst/>
                <a:uLnTx/>
                <a:uFillTx/>
              </a:rPr>
              <a:t>C’est également d’amener </a:t>
            </a:r>
            <a:r>
              <a:rPr kumimoji="0" lang="fr-CA" sz="4400" b="1" i="0" u="none" strike="noStrike" cap="none" spc="0" normalizeH="0" baseline="0" dirty="0">
                <a:ln>
                  <a:noFill/>
                </a:ln>
                <a:effectLst/>
                <a:uLnTx/>
                <a:uFillTx/>
              </a:rPr>
              <a:t>l’argent </a:t>
            </a:r>
            <a:r>
              <a:rPr kumimoji="0" lang="fr-CA" sz="3200" b="1" i="0" u="none" strike="noStrike" cap="none" spc="0" normalizeH="0" baseline="0" dirty="0">
                <a:ln>
                  <a:noFill/>
                </a:ln>
                <a:effectLst/>
                <a:uLnTx/>
                <a:uFillTx/>
              </a:rPr>
              <a:t>du client à votre entreprise.</a:t>
            </a:r>
          </a:p>
        </p:txBody>
      </p:sp>
    </p:spTree>
    <p:extLst>
      <p:ext uri="{BB962C8B-B14F-4D97-AF65-F5344CB8AC3E}">
        <p14:creationId xmlns:p14="http://schemas.microsoft.com/office/powerpoint/2010/main" val="137239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ight Triangle 2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1006900" y="1188637"/>
            <a:ext cx="3141430" cy="4480726"/>
          </a:xfrm>
        </p:spPr>
        <p:txBody>
          <a:bodyPr>
            <a:normAutofit/>
          </a:bodyPr>
          <a:lstStyle/>
          <a:p>
            <a:pPr algn="ctr"/>
            <a:r>
              <a:rPr lang="fr-CA" sz="5100" dirty="0" err="1"/>
              <a:t>Finalementla</a:t>
            </a:r>
            <a:r>
              <a:rPr lang="fr-CA" sz="5100" dirty="0"/>
              <a:t> logistique, </a:t>
            </a:r>
          </a:p>
        </p:txBody>
      </p: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rot="5400000">
            <a:off x="-2374833" y="3246436"/>
            <a:ext cx="5607882" cy="365125"/>
          </a:xfrm>
        </p:spPr>
        <p:txBody>
          <a:bodyPr anchor="t">
            <a:normAutofit/>
          </a:bodyPr>
          <a:lstStyle/>
          <a:p>
            <a:pPr algn="l">
              <a:spcAft>
                <a:spcPts val="600"/>
              </a:spcAft>
            </a:pPr>
            <a:r>
              <a:rPr lang="fr-CA" sz="1150">
                <a:solidFill>
                  <a:schemeClr val="tx1">
                    <a:lumMod val="85000"/>
                    <a:lumOff val="15000"/>
                  </a:schemeClr>
                </a:solidFill>
              </a:rPr>
              <a:t>Comment se rendre à l'assiette, MRCAO, 2023/03/16</a:t>
            </a:r>
          </a:p>
        </p:txBody>
      </p:sp>
      <p:cxnSp>
        <p:nvCxnSpPr>
          <p:cNvPr id="28" name="Straight Connector 27">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5138928" y="1338729"/>
            <a:ext cx="4795584" cy="4180542"/>
          </a:xfrm>
        </p:spPr>
        <p:txBody>
          <a:bodyPr anchor="ctr">
            <a:normAutofit/>
          </a:bodyPr>
          <a:lstStyle/>
          <a:p>
            <a:r>
              <a:rPr lang="fr-CA" sz="2000"/>
              <a:t>C’est la gestion des flux</a:t>
            </a:r>
          </a:p>
          <a:p>
            <a:pPr lvl="1"/>
            <a:r>
              <a:rPr lang="fr-CA" sz="2000"/>
              <a:t>Flux physiques</a:t>
            </a:r>
          </a:p>
          <a:p>
            <a:pPr lvl="2"/>
            <a:r>
              <a:rPr lang="fr-CA"/>
              <a:t>Approvisionnement, maintenance, gestion des stocks, transport</a:t>
            </a:r>
          </a:p>
          <a:p>
            <a:pPr lvl="1"/>
            <a:r>
              <a:rPr lang="fr-CA" sz="2000"/>
              <a:t>Flux d’informations</a:t>
            </a:r>
          </a:p>
          <a:p>
            <a:pPr lvl="2"/>
            <a:r>
              <a:rPr lang="fr-CA"/>
              <a:t>Ventes en argent et en quantité, mouvements, intervenants, acheteurs…</a:t>
            </a:r>
          </a:p>
          <a:p>
            <a:pPr lvl="1"/>
            <a:r>
              <a:rPr lang="fr-CA" sz="2000"/>
              <a:t>Flux financiers et administratifs</a:t>
            </a:r>
          </a:p>
          <a:p>
            <a:pPr lvl="2"/>
            <a:r>
              <a:rPr lang="fr-CA"/>
              <a:t>Commandes, calendrier de livraison, paiements, rapport de gestion</a:t>
            </a:r>
          </a:p>
        </p:txBody>
      </p:sp>
      <p:pic>
        <p:nvPicPr>
          <p:cNvPr id="6" name="Image 5">
            <a:extLst>
              <a:ext uri="{FF2B5EF4-FFF2-40B4-BE49-F238E27FC236}">
                <a16:creationId xmlns:a16="http://schemas.microsoft.com/office/drawing/2014/main" id="{8AEDC8F0-2D9E-0209-21A4-E21D3291706B}"/>
              </a:ext>
            </a:extLst>
          </p:cNvPr>
          <p:cNvPicPr>
            <a:picLocks noChangeAspect="1"/>
          </p:cNvPicPr>
          <p:nvPr/>
        </p:nvPicPr>
        <p:blipFill>
          <a:blip r:embed="rId2" cstate="print"/>
          <a:stretch>
            <a:fillRect/>
          </a:stretch>
        </p:blipFill>
        <p:spPr>
          <a:xfrm>
            <a:off x="9890060" y="1643949"/>
            <a:ext cx="1544661" cy="1783267"/>
          </a:xfrm>
          <a:prstGeom prst="rect">
            <a:avLst/>
          </a:prstGeom>
        </p:spPr>
      </p:pic>
    </p:spTree>
    <p:extLst>
      <p:ext uri="{BB962C8B-B14F-4D97-AF65-F5344CB8AC3E}">
        <p14:creationId xmlns:p14="http://schemas.microsoft.com/office/powerpoint/2010/main" val="118337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1178848" y="563246"/>
            <a:ext cx="10103551" cy="733214"/>
          </a:xfrm>
        </p:spPr>
        <p:txBody>
          <a:bodyPr anchor="b">
            <a:normAutofit/>
          </a:bodyPr>
          <a:lstStyle/>
          <a:p>
            <a:r>
              <a:rPr lang="fr-CA" sz="4200" dirty="0"/>
              <a:t>Pourquoi parler de logistique en circuit court?</a:t>
            </a:r>
          </a:p>
        </p:txBody>
      </p: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1210516" y="1729616"/>
            <a:ext cx="9849751" cy="3032168"/>
          </a:xfrm>
        </p:spPr>
        <p:txBody>
          <a:bodyPr anchor="ctr">
            <a:normAutofit/>
          </a:bodyPr>
          <a:lstStyle/>
          <a:p>
            <a:r>
              <a:rPr lang="fr-CA" dirty="0"/>
              <a:t>Renforcement du lien producteur-consommateur</a:t>
            </a:r>
          </a:p>
          <a:p>
            <a:r>
              <a:rPr lang="fr-CA" sz="2400" dirty="0"/>
              <a:t>Remplis de vertu</a:t>
            </a:r>
          </a:p>
          <a:p>
            <a:pPr lvl="1"/>
            <a:r>
              <a:rPr lang="fr-CA" sz="2000" dirty="0"/>
              <a:t>Maintien des exploitations agricoles</a:t>
            </a:r>
          </a:p>
          <a:p>
            <a:pPr lvl="1"/>
            <a:r>
              <a:rPr lang="fr-CA" sz="2000" dirty="0"/>
              <a:t>Contribution au développement local</a:t>
            </a:r>
          </a:p>
          <a:p>
            <a:pPr lvl="1"/>
            <a:r>
              <a:rPr lang="fr-CA" sz="2000" dirty="0"/>
              <a:t>Valorisation du métier d’agriculteur</a:t>
            </a:r>
          </a:p>
          <a:p>
            <a:pPr lvl="1"/>
            <a:r>
              <a:rPr lang="fr-CA" sz="2000" dirty="0"/>
              <a:t>MAIS…</a:t>
            </a:r>
          </a:p>
          <a:p>
            <a:pPr lvl="2"/>
            <a:endParaRPr lang="fr-CA" dirty="0"/>
          </a:p>
          <a:p>
            <a:endParaRPr lang="fr-CA" sz="2000" dirty="0"/>
          </a:p>
        </p:txBody>
      </p: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492240"/>
            <a:ext cx="4114800" cy="365125"/>
          </a:xfrm>
        </p:spPr>
        <p:txBody>
          <a:bodyPr>
            <a:normAutofit/>
          </a:bodyPr>
          <a:lstStyle/>
          <a:p>
            <a:pPr>
              <a:spcAft>
                <a:spcPts val="600"/>
              </a:spcAft>
            </a:pPr>
            <a:r>
              <a:rPr lang="fr-CA"/>
              <a:t>Comment se rendre à l'assiette, MRCAO, 2023/03/16</a:t>
            </a:r>
          </a:p>
        </p:txBody>
      </p:sp>
      <p:pic>
        <p:nvPicPr>
          <p:cNvPr id="5" name="Image 4">
            <a:extLst>
              <a:ext uri="{FF2B5EF4-FFF2-40B4-BE49-F238E27FC236}">
                <a16:creationId xmlns:a16="http://schemas.microsoft.com/office/drawing/2014/main" id="{D756FEE5-2A58-7806-D8F1-D256AD2E4B50}"/>
              </a:ext>
            </a:extLst>
          </p:cNvPr>
          <p:cNvPicPr>
            <a:picLocks noChangeAspect="1"/>
          </p:cNvPicPr>
          <p:nvPr/>
        </p:nvPicPr>
        <p:blipFill>
          <a:blip r:embed="rId2" cstate="print"/>
          <a:stretch>
            <a:fillRect/>
          </a:stretch>
        </p:blipFill>
        <p:spPr>
          <a:xfrm>
            <a:off x="9540313" y="2535517"/>
            <a:ext cx="1725783" cy="3037460"/>
          </a:xfrm>
          <a:prstGeom prst="rect">
            <a:avLst/>
          </a:prstGeom>
        </p:spPr>
      </p:pic>
      <p:pic>
        <p:nvPicPr>
          <p:cNvPr id="10" name="Image 9">
            <a:extLst>
              <a:ext uri="{FF2B5EF4-FFF2-40B4-BE49-F238E27FC236}">
                <a16:creationId xmlns:a16="http://schemas.microsoft.com/office/drawing/2014/main" id="{3BD71B7C-91AE-33FD-4E34-F784687E265C}"/>
              </a:ext>
            </a:extLst>
          </p:cNvPr>
          <p:cNvPicPr>
            <a:picLocks noChangeAspect="1"/>
          </p:cNvPicPr>
          <p:nvPr/>
        </p:nvPicPr>
        <p:blipFill>
          <a:blip r:embed="rId3"/>
          <a:stretch>
            <a:fillRect/>
          </a:stretch>
        </p:blipFill>
        <p:spPr>
          <a:xfrm>
            <a:off x="7119937" y="2535517"/>
            <a:ext cx="1883136" cy="3032168"/>
          </a:xfrm>
          <a:prstGeom prst="rect">
            <a:avLst/>
          </a:prstGeom>
        </p:spPr>
      </p:pic>
    </p:spTree>
    <p:extLst>
      <p:ext uri="{BB962C8B-B14F-4D97-AF65-F5344CB8AC3E}">
        <p14:creationId xmlns:p14="http://schemas.microsoft.com/office/powerpoint/2010/main" val="4086903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589560" y="856180"/>
            <a:ext cx="5279408" cy="1128068"/>
          </a:xfrm>
        </p:spPr>
        <p:txBody>
          <a:bodyPr anchor="ctr">
            <a:normAutofit/>
          </a:bodyPr>
          <a:lstStyle/>
          <a:p>
            <a:r>
              <a:rPr lang="fr-CA" dirty="0"/>
              <a:t>Mais….</a:t>
            </a:r>
          </a:p>
        </p:txBody>
      </p:sp>
      <p:grpSp>
        <p:nvGrpSpPr>
          <p:cNvPr id="22" name="Group 2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590719" y="2330505"/>
            <a:ext cx="5278066" cy="3979585"/>
          </a:xfrm>
        </p:spPr>
        <p:txBody>
          <a:bodyPr anchor="ctr">
            <a:normAutofit/>
          </a:bodyPr>
          <a:lstStyle/>
          <a:p>
            <a:pPr marL="0" indent="0" algn="ctr">
              <a:buNone/>
            </a:pPr>
            <a:r>
              <a:rPr lang="fr-CA" sz="3600" dirty="0"/>
              <a:t>Il est plus facile et moins chers de commander un colis à l’autre bout de la planète, que des légumes à 10 km d’un producteur. </a:t>
            </a:r>
          </a:p>
        </p:txBody>
      </p:sp>
      <p:sp>
        <p:nvSpPr>
          <p:cNvPr id="28" name="Rectangle 2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 13">
            <a:extLst>
              <a:ext uri="{FF2B5EF4-FFF2-40B4-BE49-F238E27FC236}">
                <a16:creationId xmlns:a16="http://schemas.microsoft.com/office/drawing/2014/main" id="{F3C424DA-F4A6-0469-7FB3-E7E87221B006}"/>
              </a:ext>
            </a:extLst>
          </p:cNvPr>
          <p:cNvPicPr>
            <a:picLocks noChangeAspect="1"/>
          </p:cNvPicPr>
          <p:nvPr/>
        </p:nvPicPr>
        <p:blipFill rotWithShape="1">
          <a:blip r:embed="rId2"/>
          <a:srcRect t="16901" r="4" b="20144"/>
          <a:stretch/>
        </p:blipFill>
        <p:spPr>
          <a:xfrm>
            <a:off x="7083423" y="581892"/>
            <a:ext cx="4397433" cy="2518756"/>
          </a:xfrm>
          <a:prstGeom prst="rect">
            <a:avLst/>
          </a:prstGeom>
        </p:spPr>
      </p:pic>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5685810" y="6492240"/>
            <a:ext cx="3050866" cy="365125"/>
          </a:xfrm>
        </p:spPr>
        <p:txBody>
          <a:bodyPr>
            <a:normAutofit/>
          </a:bodyPr>
          <a:lstStyle/>
          <a:p>
            <a:pPr algn="l">
              <a:lnSpc>
                <a:spcPct val="90000"/>
              </a:lnSpc>
              <a:spcAft>
                <a:spcPts val="600"/>
              </a:spcAft>
            </a:pPr>
            <a:r>
              <a:rPr lang="fr-CA" sz="1000"/>
              <a:t>Comment se rendre à l'assiette, MRCAO, 2023/03/16</a:t>
            </a:r>
          </a:p>
        </p:txBody>
      </p:sp>
      <p:sp>
        <p:nvSpPr>
          <p:cNvPr id="32" name="Rectangle 31">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C4375152-552A-3140-D483-89E41DF4A026}"/>
              </a:ext>
            </a:extLst>
          </p:cNvPr>
          <p:cNvPicPr>
            <a:picLocks noChangeAspect="1"/>
          </p:cNvPicPr>
          <p:nvPr/>
        </p:nvPicPr>
        <p:blipFill rotWithShape="1">
          <a:blip r:embed="rId3"/>
          <a:srcRect t="15921" r="1" b="22629"/>
          <a:stretch/>
        </p:blipFill>
        <p:spPr>
          <a:xfrm>
            <a:off x="7083423" y="3638481"/>
            <a:ext cx="4516704" cy="2588169"/>
          </a:xfrm>
          <a:prstGeom prst="rect">
            <a:avLst/>
          </a:prstGeom>
        </p:spPr>
      </p:pic>
    </p:spTree>
    <p:extLst>
      <p:ext uri="{BB962C8B-B14F-4D97-AF65-F5344CB8AC3E}">
        <p14:creationId xmlns:p14="http://schemas.microsoft.com/office/powerpoint/2010/main" val="2445318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1" name="Arc 6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5894962" y="479493"/>
            <a:ext cx="5458838" cy="1325563"/>
          </a:xfrm>
        </p:spPr>
        <p:txBody>
          <a:bodyPr>
            <a:normAutofit/>
          </a:bodyPr>
          <a:lstStyle/>
          <a:p>
            <a:r>
              <a:rPr lang="fr-CA"/>
              <a:t>Mais….</a:t>
            </a:r>
          </a:p>
        </p:txBody>
      </p:sp>
      <p:sp>
        <p:nvSpPr>
          <p:cNvPr id="63" name="Freeform: Shape 6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Image 6">
            <a:extLst>
              <a:ext uri="{FF2B5EF4-FFF2-40B4-BE49-F238E27FC236}">
                <a16:creationId xmlns:a16="http://schemas.microsoft.com/office/drawing/2014/main" id="{A332D36E-8B02-02E8-DA15-7FDAB5824516}"/>
              </a:ext>
            </a:extLst>
          </p:cNvPr>
          <p:cNvPicPr>
            <a:picLocks noChangeAspect="1"/>
          </p:cNvPicPr>
          <p:nvPr/>
        </p:nvPicPr>
        <p:blipFill>
          <a:blip r:embed="rId2"/>
          <a:stretch>
            <a:fillRect/>
          </a:stretch>
        </p:blipFill>
        <p:spPr>
          <a:xfrm>
            <a:off x="703182" y="1654130"/>
            <a:ext cx="4777381" cy="337999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5894962" y="1984443"/>
            <a:ext cx="5458838" cy="4192520"/>
          </a:xfrm>
        </p:spPr>
        <p:txBody>
          <a:bodyPr>
            <a:normAutofit/>
          </a:bodyPr>
          <a:lstStyle/>
          <a:p>
            <a:pPr marL="0" indent="0">
              <a:buNone/>
            </a:pPr>
            <a:r>
              <a:rPr lang="fr-CA" dirty="0"/>
              <a:t>Pour un producteur engagé dans une démarche de vente directe, </a:t>
            </a:r>
          </a:p>
          <a:p>
            <a:pPr marL="0" indent="0">
              <a:buNone/>
            </a:pPr>
            <a:r>
              <a:rPr lang="fr-CA" dirty="0"/>
              <a:t>La logistique représente environ: </a:t>
            </a:r>
          </a:p>
          <a:p>
            <a:pPr lvl="1"/>
            <a:r>
              <a:rPr lang="fr-CA"/>
              <a:t>8h de livraison/semaine</a:t>
            </a:r>
          </a:p>
          <a:p>
            <a:pPr lvl="1"/>
            <a:r>
              <a:rPr lang="fr-CA"/>
              <a:t>23% du chiffre d’affaires</a:t>
            </a:r>
          </a:p>
          <a:p>
            <a:pPr lvl="2"/>
            <a:r>
              <a:rPr lang="fr-CA" dirty="0"/>
              <a:t>Chambre d’Agriculture Normandie</a:t>
            </a:r>
            <a:endParaRPr lang="fr-CA"/>
          </a:p>
          <a:p>
            <a:pPr marL="457200" lvl="1" indent="0">
              <a:buNone/>
            </a:pPr>
            <a:endParaRPr lang="fr-CA"/>
          </a:p>
        </p:txBody>
      </p: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356350"/>
            <a:ext cx="4114800" cy="365125"/>
          </a:xfrm>
        </p:spPr>
        <p:txBody>
          <a:bodyPr>
            <a:normAutofit/>
          </a:bodyPr>
          <a:lstStyle/>
          <a:p>
            <a:pPr>
              <a:spcAft>
                <a:spcPts val="600"/>
              </a:spcAft>
            </a:pPr>
            <a:r>
              <a:rPr lang="fr-CA"/>
              <a:t>Comment se rendre à l'assiette, MRCAO, 2023/03/16</a:t>
            </a:r>
          </a:p>
        </p:txBody>
      </p:sp>
    </p:spTree>
    <p:extLst>
      <p:ext uri="{BB962C8B-B14F-4D97-AF65-F5344CB8AC3E}">
        <p14:creationId xmlns:p14="http://schemas.microsoft.com/office/powerpoint/2010/main" val="4012616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00E0F77-E936-4985-B7B1-B9823486A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517889" y="4883544"/>
            <a:ext cx="3876086" cy="1556907"/>
          </a:xfrm>
        </p:spPr>
        <p:txBody>
          <a:bodyPr vert="horz" lIns="91440" tIns="45720" rIns="91440" bIns="45720" rtlCol="0" anchor="ctr">
            <a:normAutofit/>
          </a:bodyPr>
          <a:lstStyle/>
          <a:p>
            <a:r>
              <a:rPr lang="en-US" sz="2500" kern="1200">
                <a:latin typeface="+mj-lt"/>
                <a:ea typeface="+mj-ea"/>
                <a:cs typeface="+mj-cs"/>
              </a:rPr>
              <a:t>Les agriculteurs ont souvent une méconnaissance de leurs coûts logistiques.</a:t>
            </a:r>
            <a:br>
              <a:rPr lang="en-US" sz="2500" kern="1200">
                <a:latin typeface="+mj-lt"/>
                <a:ea typeface="+mj-ea"/>
                <a:cs typeface="+mj-cs"/>
              </a:rPr>
            </a:br>
            <a:endParaRPr lang="en-US" sz="2500" kern="1200">
              <a:latin typeface="+mj-lt"/>
              <a:ea typeface="+mj-ea"/>
              <a:cs typeface="+mj-cs"/>
            </a:endParaRPr>
          </a:p>
        </p:txBody>
      </p:sp>
      <p:sp>
        <p:nvSpPr>
          <p:cNvPr id="47" name="Rectangle 46">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80F9D68C-40C6-639D-3F6E-211B2B4BBD6A}"/>
              </a:ext>
            </a:extLst>
          </p:cNvPr>
          <p:cNvPicPr>
            <a:picLocks noChangeAspect="1"/>
          </p:cNvPicPr>
          <p:nvPr/>
        </p:nvPicPr>
        <p:blipFill>
          <a:blip r:embed="rId2"/>
          <a:stretch>
            <a:fillRect/>
          </a:stretch>
        </p:blipFill>
        <p:spPr>
          <a:xfrm>
            <a:off x="1309037" y="364142"/>
            <a:ext cx="9669981" cy="3867993"/>
          </a:xfrm>
          <a:prstGeom prst="rect">
            <a:avLst/>
          </a:prstGeom>
        </p:spPr>
      </p:pic>
      <p:sp>
        <p:nvSpPr>
          <p:cNvPr id="51" name="Rectangle 50">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Espace réservé du contenu 2">
            <a:extLst>
              <a:ext uri="{FF2B5EF4-FFF2-40B4-BE49-F238E27FC236}">
                <a16:creationId xmlns:a16="http://schemas.microsoft.com/office/drawing/2014/main" id="{DF53681E-F703-8A6E-29B3-0000F68E9D68}"/>
              </a:ext>
            </a:extLst>
          </p:cNvPr>
          <p:cNvPicPr>
            <a:picLocks noGrp="1" noChangeAspect="1"/>
          </p:cNvPicPr>
          <p:nvPr>
            <p:ph idx="1"/>
          </p:nvPr>
        </p:nvPicPr>
        <p:blipFill>
          <a:blip r:embed="rId3"/>
          <a:stretch>
            <a:fillRect/>
          </a:stretch>
        </p:blipFill>
        <p:spPr>
          <a:xfrm>
            <a:off x="9855993" y="4952326"/>
            <a:ext cx="1557338" cy="1557338"/>
          </a:xfrm>
          <a:prstGeom prst="rect">
            <a:avLst/>
          </a:prstGeom>
        </p:spPr>
      </p:pic>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492240"/>
            <a:ext cx="4114800" cy="365125"/>
          </a:xfrm>
        </p:spPr>
        <p:txBody>
          <a:bodyPr vert="horz" lIns="91440" tIns="45720" rIns="91440" bIns="45720" rtlCol="0">
            <a:normAutofit/>
          </a:bodyPr>
          <a:lstStyle/>
          <a:p>
            <a:pPr>
              <a:spcAft>
                <a:spcPts val="600"/>
              </a:spcAft>
            </a:pPr>
            <a:r>
              <a:rPr lang="en-US" kern="1200">
                <a:latin typeface="+mn-lt"/>
                <a:ea typeface="+mn-ea"/>
                <a:cs typeface="+mn-cs"/>
              </a:rPr>
              <a:t>Comment se rendre à l'assiette, MRCAO, 2023/03/16</a:t>
            </a:r>
          </a:p>
        </p:txBody>
      </p:sp>
      <p:pic>
        <p:nvPicPr>
          <p:cNvPr id="6" name="Image 5">
            <a:extLst>
              <a:ext uri="{FF2B5EF4-FFF2-40B4-BE49-F238E27FC236}">
                <a16:creationId xmlns:a16="http://schemas.microsoft.com/office/drawing/2014/main" id="{C3111096-F168-C609-694B-CABF6C64F494}"/>
              </a:ext>
            </a:extLst>
          </p:cNvPr>
          <p:cNvPicPr>
            <a:picLocks noChangeAspect="1"/>
          </p:cNvPicPr>
          <p:nvPr/>
        </p:nvPicPr>
        <p:blipFill>
          <a:blip r:embed="rId4"/>
          <a:stretch>
            <a:fillRect/>
          </a:stretch>
        </p:blipFill>
        <p:spPr>
          <a:xfrm>
            <a:off x="7874793" y="4883544"/>
            <a:ext cx="1701272" cy="1701272"/>
          </a:xfrm>
          <a:prstGeom prst="rect">
            <a:avLst/>
          </a:prstGeom>
        </p:spPr>
      </p:pic>
      <p:pic>
        <p:nvPicPr>
          <p:cNvPr id="7" name="Image 6">
            <a:extLst>
              <a:ext uri="{FF2B5EF4-FFF2-40B4-BE49-F238E27FC236}">
                <a16:creationId xmlns:a16="http://schemas.microsoft.com/office/drawing/2014/main" id="{DFFF34BD-A11F-8FBD-4A68-6FC5D40EB855}"/>
              </a:ext>
            </a:extLst>
          </p:cNvPr>
          <p:cNvPicPr>
            <a:picLocks noChangeAspect="1"/>
          </p:cNvPicPr>
          <p:nvPr/>
        </p:nvPicPr>
        <p:blipFill>
          <a:blip r:embed="rId5"/>
          <a:stretch>
            <a:fillRect/>
          </a:stretch>
        </p:blipFill>
        <p:spPr>
          <a:xfrm>
            <a:off x="6479984" y="5105571"/>
            <a:ext cx="956531" cy="1250848"/>
          </a:xfrm>
          <a:prstGeom prst="rect">
            <a:avLst/>
          </a:prstGeom>
        </p:spPr>
      </p:pic>
    </p:spTree>
    <p:extLst>
      <p:ext uri="{BB962C8B-B14F-4D97-AF65-F5344CB8AC3E}">
        <p14:creationId xmlns:p14="http://schemas.microsoft.com/office/powerpoint/2010/main" val="2044692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6BBBEC-5585-728D-447B-576B33891058}"/>
              </a:ext>
            </a:extLst>
          </p:cNvPr>
          <p:cNvSpPr>
            <a:spLocks noGrp="1"/>
          </p:cNvSpPr>
          <p:nvPr>
            <p:ph type="title"/>
          </p:nvPr>
        </p:nvSpPr>
        <p:spPr>
          <a:xfrm>
            <a:off x="839788" y="365125"/>
            <a:ext cx="10515600" cy="721291"/>
          </a:xfrm>
        </p:spPr>
        <p:txBody>
          <a:bodyPr vert="horz" lIns="91440" tIns="45720" rIns="91440" bIns="45720" rtlCol="0" anchor="b">
            <a:normAutofit fontScale="90000"/>
          </a:bodyPr>
          <a:lstStyle/>
          <a:p>
            <a:r>
              <a:rPr lang="en-US" sz="4800" dirty="0" err="1"/>
              <a:t>Mais</a:t>
            </a:r>
            <a:r>
              <a:rPr lang="en-US" sz="4800" dirty="0"/>
              <a:t>…</a:t>
            </a:r>
          </a:p>
        </p:txBody>
      </p:sp>
      <p:sp>
        <p:nvSpPr>
          <p:cNvPr id="3" name="Espace réservé du texte 2">
            <a:extLst>
              <a:ext uri="{FF2B5EF4-FFF2-40B4-BE49-F238E27FC236}">
                <a16:creationId xmlns:a16="http://schemas.microsoft.com/office/drawing/2014/main" id="{F773BE68-A588-02F2-B578-D60867816C8E}"/>
              </a:ext>
            </a:extLst>
          </p:cNvPr>
          <p:cNvSpPr>
            <a:spLocks noGrp="1"/>
          </p:cNvSpPr>
          <p:nvPr>
            <p:ph type="body" idx="1"/>
          </p:nvPr>
        </p:nvSpPr>
        <p:spPr/>
        <p:txBody>
          <a:bodyPr/>
          <a:lstStyle/>
          <a:p>
            <a:r>
              <a:rPr lang="fr-CA" dirty="0"/>
              <a:t>Si pour le producteur la logistique est un coût très important….</a:t>
            </a:r>
          </a:p>
          <a:p>
            <a:endParaRPr lang="fr-CA" dirty="0"/>
          </a:p>
        </p:txBody>
      </p:sp>
      <p:pic>
        <p:nvPicPr>
          <p:cNvPr id="10" name="Espace réservé du contenu 9">
            <a:extLst>
              <a:ext uri="{FF2B5EF4-FFF2-40B4-BE49-F238E27FC236}">
                <a16:creationId xmlns:a16="http://schemas.microsoft.com/office/drawing/2014/main" id="{782F24D2-9D0D-966C-6F6C-E4C036EF28F4}"/>
              </a:ext>
            </a:extLst>
          </p:cNvPr>
          <p:cNvPicPr>
            <a:picLocks noGrp="1" noChangeAspect="1"/>
          </p:cNvPicPr>
          <p:nvPr>
            <p:ph sz="half" idx="2"/>
          </p:nvPr>
        </p:nvPicPr>
        <p:blipFill>
          <a:blip r:embed="rId2" cstate="print"/>
          <a:stretch>
            <a:fillRect/>
          </a:stretch>
        </p:blipFill>
        <p:spPr>
          <a:xfrm>
            <a:off x="1712854" y="2505075"/>
            <a:ext cx="3411655" cy="3684588"/>
          </a:xfrm>
          <a:prstGeom prst="rect">
            <a:avLst/>
          </a:prstGeom>
        </p:spPr>
      </p:pic>
      <p:sp>
        <p:nvSpPr>
          <p:cNvPr id="6" name="Espace réservé du texte 5">
            <a:extLst>
              <a:ext uri="{FF2B5EF4-FFF2-40B4-BE49-F238E27FC236}">
                <a16:creationId xmlns:a16="http://schemas.microsoft.com/office/drawing/2014/main" id="{B5998BBF-ADA5-2699-A5C2-E8AD22F3F726}"/>
              </a:ext>
            </a:extLst>
          </p:cNvPr>
          <p:cNvSpPr>
            <a:spLocks noGrp="1"/>
          </p:cNvSpPr>
          <p:nvPr>
            <p:ph type="body" sz="quarter" idx="3"/>
          </p:nvPr>
        </p:nvSpPr>
        <p:spPr/>
        <p:txBody>
          <a:bodyPr/>
          <a:lstStyle/>
          <a:p>
            <a:r>
              <a:rPr lang="fr-CA" dirty="0"/>
              <a:t>Le client accorde peu de valeur à cette même logistique.</a:t>
            </a:r>
          </a:p>
          <a:p>
            <a:endParaRPr lang="fr-CA" dirty="0"/>
          </a:p>
        </p:txBody>
      </p:sp>
      <p:sp>
        <p:nvSpPr>
          <p:cNvPr id="11" name="Espace réservé du contenu 10">
            <a:extLst>
              <a:ext uri="{FF2B5EF4-FFF2-40B4-BE49-F238E27FC236}">
                <a16:creationId xmlns:a16="http://schemas.microsoft.com/office/drawing/2014/main" id="{E5BF3CC4-65EF-C301-1495-1EC4E08CFA88}"/>
              </a:ext>
            </a:extLst>
          </p:cNvPr>
          <p:cNvSpPr>
            <a:spLocks noGrp="1"/>
          </p:cNvSpPr>
          <p:nvPr>
            <p:ph sz="quarter" idx="4"/>
          </p:nvPr>
        </p:nvSpPr>
        <p:spPr/>
        <p:txBody>
          <a:bodyPr vert="horz" lIns="91440" tIns="45720" rIns="91440" bIns="45720" rtlCol="0" anchor="ctr">
            <a:normAutofit/>
          </a:bodyPr>
          <a:lstStyle/>
          <a:p>
            <a:pPr marL="0" indent="0">
              <a:buNone/>
            </a:pPr>
            <a:endParaRPr lang="fr-CA" sz="3200" dirty="0"/>
          </a:p>
        </p:txBody>
      </p:sp>
      <p:sp>
        <p:nvSpPr>
          <p:cNvPr id="4" name="Espace réservé du pied de page 3">
            <a:extLst>
              <a:ext uri="{FF2B5EF4-FFF2-40B4-BE49-F238E27FC236}">
                <a16:creationId xmlns:a16="http://schemas.microsoft.com/office/drawing/2014/main" id="{B7B5E53F-3A01-F4F0-0C3D-827BDC8A9C7F}"/>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Comment se rendre à l'assiette, MRCAO, 2023/03/16</a:t>
            </a:r>
          </a:p>
        </p:txBody>
      </p:sp>
      <p:pic>
        <p:nvPicPr>
          <p:cNvPr id="5" name="Image 4">
            <a:extLst>
              <a:ext uri="{FF2B5EF4-FFF2-40B4-BE49-F238E27FC236}">
                <a16:creationId xmlns:a16="http://schemas.microsoft.com/office/drawing/2014/main" id="{E22E1D73-1898-B9D6-827E-2F2DD3B8A76F}"/>
              </a:ext>
            </a:extLst>
          </p:cNvPr>
          <p:cNvPicPr>
            <a:picLocks noChangeAspect="1"/>
          </p:cNvPicPr>
          <p:nvPr/>
        </p:nvPicPr>
        <p:blipFill>
          <a:blip r:embed="rId3"/>
          <a:stretch>
            <a:fillRect/>
          </a:stretch>
        </p:blipFill>
        <p:spPr>
          <a:xfrm>
            <a:off x="7712891" y="3004935"/>
            <a:ext cx="1914216" cy="2469061"/>
          </a:xfrm>
          <a:prstGeom prst="rect">
            <a:avLst/>
          </a:prstGeom>
        </p:spPr>
      </p:pic>
    </p:spTree>
    <p:extLst>
      <p:ext uri="{BB962C8B-B14F-4D97-AF65-F5344CB8AC3E}">
        <p14:creationId xmlns:p14="http://schemas.microsoft.com/office/powerpoint/2010/main" val="3898547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F2458DF-DE8D-4192-B36C-8910F5AF3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5" y="623275"/>
            <a:ext cx="545117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64D9799-5835-CF94-DD49-E86DFC99837E}"/>
              </a:ext>
            </a:extLst>
          </p:cNvPr>
          <p:cNvSpPr>
            <a:spLocks noGrp="1"/>
          </p:cNvSpPr>
          <p:nvPr>
            <p:ph type="title"/>
          </p:nvPr>
        </p:nvSpPr>
        <p:spPr>
          <a:xfrm>
            <a:off x="1123359" y="1188637"/>
            <a:ext cx="4525795" cy="1597228"/>
          </a:xfrm>
        </p:spPr>
        <p:txBody>
          <a:bodyPr>
            <a:normAutofit/>
          </a:bodyPr>
          <a:lstStyle/>
          <a:p>
            <a:r>
              <a:rPr lang="fr-CA" sz="5100"/>
              <a:t>La valeur perçue d’un bien</a:t>
            </a:r>
          </a:p>
        </p:txBody>
      </p:sp>
      <p:sp>
        <p:nvSpPr>
          <p:cNvPr id="7" name="Espace réservé du pied de page 6">
            <a:extLst>
              <a:ext uri="{FF2B5EF4-FFF2-40B4-BE49-F238E27FC236}">
                <a16:creationId xmlns:a16="http://schemas.microsoft.com/office/drawing/2014/main" id="{EED6713D-EC7C-9D41-9457-82C26C4D9E02}"/>
              </a:ext>
            </a:extLst>
          </p:cNvPr>
          <p:cNvSpPr>
            <a:spLocks noGrp="1"/>
          </p:cNvSpPr>
          <p:nvPr>
            <p:ph type="ftr" sz="quarter" idx="11"/>
          </p:nvPr>
        </p:nvSpPr>
        <p:spPr>
          <a:xfrm rot="5400000">
            <a:off x="-2374833" y="3246436"/>
            <a:ext cx="5607882" cy="365125"/>
          </a:xfrm>
        </p:spPr>
        <p:txBody>
          <a:bodyPr anchor="t">
            <a:normAutofit/>
          </a:bodyPr>
          <a:lstStyle/>
          <a:p>
            <a:pPr algn="l">
              <a:spcAft>
                <a:spcPts val="600"/>
              </a:spcAft>
            </a:pPr>
            <a:r>
              <a:rPr lang="fr-CA" sz="1150">
                <a:solidFill>
                  <a:schemeClr val="tx1">
                    <a:lumMod val="85000"/>
                    <a:lumOff val="15000"/>
                  </a:schemeClr>
                </a:solidFill>
              </a:rPr>
              <a:t>Comment se rendre à l'assiette, MRCAO, 2023/03/16</a:t>
            </a:r>
          </a:p>
        </p:txBody>
      </p:sp>
      <p:sp>
        <p:nvSpPr>
          <p:cNvPr id="8" name="Espace réservé du contenu 7">
            <a:extLst>
              <a:ext uri="{FF2B5EF4-FFF2-40B4-BE49-F238E27FC236}">
                <a16:creationId xmlns:a16="http://schemas.microsoft.com/office/drawing/2014/main" id="{00FC0014-B9A4-0A60-2A1B-C2F41911873E}"/>
              </a:ext>
            </a:extLst>
          </p:cNvPr>
          <p:cNvSpPr>
            <a:spLocks noGrp="1"/>
          </p:cNvSpPr>
          <p:nvPr>
            <p:ph idx="1"/>
          </p:nvPr>
        </p:nvSpPr>
        <p:spPr>
          <a:xfrm>
            <a:off x="1123359" y="2998278"/>
            <a:ext cx="4525796" cy="2728198"/>
          </a:xfrm>
        </p:spPr>
        <p:txBody>
          <a:bodyPr anchor="t">
            <a:normAutofit/>
          </a:bodyPr>
          <a:lstStyle/>
          <a:p>
            <a:r>
              <a:rPr lang="fr-CA" sz="2000"/>
              <a:t>Correspond à la valeur d’un bien ou d’un service dans l’esprit du consommateur en considération de ses caractéristiques et des bénéfices qu’il souhaite en retirer.</a:t>
            </a:r>
          </a:p>
        </p:txBody>
      </p:sp>
      <p:sp>
        <p:nvSpPr>
          <p:cNvPr id="20" name="Right Triangle 1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 3">
            <a:extLst>
              <a:ext uri="{FF2B5EF4-FFF2-40B4-BE49-F238E27FC236}">
                <a16:creationId xmlns:a16="http://schemas.microsoft.com/office/drawing/2014/main" id="{87ABDB79-B718-5C10-93C5-45FC6833BBED}"/>
              </a:ext>
            </a:extLst>
          </p:cNvPr>
          <p:cNvPicPr>
            <a:picLocks noChangeAspect="1"/>
          </p:cNvPicPr>
          <p:nvPr/>
        </p:nvPicPr>
        <p:blipFill>
          <a:blip r:embed="rId2"/>
          <a:stretch>
            <a:fillRect/>
          </a:stretch>
        </p:blipFill>
        <p:spPr>
          <a:xfrm>
            <a:off x="6130738" y="2125816"/>
            <a:ext cx="2789162" cy="3787468"/>
          </a:xfrm>
          <a:prstGeom prst="rect">
            <a:avLst/>
          </a:prstGeom>
        </p:spPr>
      </p:pic>
      <p:pic>
        <p:nvPicPr>
          <p:cNvPr id="6" name="Image 5">
            <a:extLst>
              <a:ext uri="{FF2B5EF4-FFF2-40B4-BE49-F238E27FC236}">
                <a16:creationId xmlns:a16="http://schemas.microsoft.com/office/drawing/2014/main" id="{DD6F73E3-D930-C77A-1C01-CD50B3F9086C}"/>
              </a:ext>
            </a:extLst>
          </p:cNvPr>
          <p:cNvPicPr>
            <a:picLocks noChangeAspect="1"/>
          </p:cNvPicPr>
          <p:nvPr/>
        </p:nvPicPr>
        <p:blipFill>
          <a:blip r:embed="rId3"/>
          <a:stretch>
            <a:fillRect/>
          </a:stretch>
        </p:blipFill>
        <p:spPr>
          <a:xfrm>
            <a:off x="8506620" y="148438"/>
            <a:ext cx="3291840" cy="3228805"/>
          </a:xfrm>
          <a:prstGeom prst="rect">
            <a:avLst/>
          </a:prstGeom>
        </p:spPr>
      </p:pic>
    </p:spTree>
    <p:extLst>
      <p:ext uri="{BB962C8B-B14F-4D97-AF65-F5344CB8AC3E}">
        <p14:creationId xmlns:p14="http://schemas.microsoft.com/office/powerpoint/2010/main" val="3839533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rganigramme : Procédé 5">
            <a:extLst>
              <a:ext uri="{FF2B5EF4-FFF2-40B4-BE49-F238E27FC236}">
                <a16:creationId xmlns:a16="http://schemas.microsoft.com/office/drawing/2014/main" id="{24D9BCFC-FE10-A939-AC39-7E1B604E1C0B}"/>
              </a:ext>
            </a:extLst>
          </p:cNvPr>
          <p:cNvSpPr/>
          <p:nvPr/>
        </p:nvSpPr>
        <p:spPr>
          <a:xfrm>
            <a:off x="480291" y="544945"/>
            <a:ext cx="2484582" cy="1145743"/>
          </a:xfrm>
          <a:prstGeom prst="flowChartProcess">
            <a:avLst/>
          </a:prstGeom>
          <a:solidFill>
            <a:srgbClr val="F2D3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AAF14232-8D6C-052E-5988-690B2796CD1C}"/>
              </a:ext>
            </a:extLst>
          </p:cNvPr>
          <p:cNvSpPr>
            <a:spLocks noGrp="1"/>
          </p:cNvSpPr>
          <p:nvPr>
            <p:ph type="title"/>
          </p:nvPr>
        </p:nvSpPr>
        <p:spPr>
          <a:xfrm>
            <a:off x="1324420" y="365125"/>
            <a:ext cx="10515600" cy="1325563"/>
          </a:xfrm>
          <a:solidFill>
            <a:schemeClr val="bg1"/>
          </a:solidFill>
        </p:spPr>
        <p:txBody>
          <a:bodyPr/>
          <a:lstStyle/>
          <a:p>
            <a:r>
              <a:rPr lang="fr-CA" dirty="0"/>
              <a:t>Valeur perçue d'un produit</a:t>
            </a:r>
          </a:p>
        </p:txBody>
      </p:sp>
      <p:sp>
        <p:nvSpPr>
          <p:cNvPr id="3" name="Espace réservé du texte 2">
            <a:extLst>
              <a:ext uri="{FF2B5EF4-FFF2-40B4-BE49-F238E27FC236}">
                <a16:creationId xmlns:a16="http://schemas.microsoft.com/office/drawing/2014/main" id="{0C73A2FA-1FAA-8D2B-057E-21F9E43A2DE2}"/>
              </a:ext>
            </a:extLst>
          </p:cNvPr>
          <p:cNvSpPr>
            <a:spLocks noGrp="1"/>
          </p:cNvSpPr>
          <p:nvPr>
            <p:ph type="body" idx="1"/>
          </p:nvPr>
        </p:nvSpPr>
        <p:spPr>
          <a:xfrm>
            <a:off x="6380780" y="1390404"/>
            <a:ext cx="5157787" cy="823912"/>
          </a:xfrm>
        </p:spPr>
        <p:txBody>
          <a:bodyPr/>
          <a:lstStyle/>
          <a:p>
            <a:r>
              <a:rPr lang="fr-CA" dirty="0"/>
              <a:t>Tomate locale</a:t>
            </a:r>
          </a:p>
        </p:txBody>
      </p:sp>
      <p:sp>
        <p:nvSpPr>
          <p:cNvPr id="4" name="Espace réservé du contenu 3">
            <a:extLst>
              <a:ext uri="{FF2B5EF4-FFF2-40B4-BE49-F238E27FC236}">
                <a16:creationId xmlns:a16="http://schemas.microsoft.com/office/drawing/2014/main" id="{B57BF95B-36FD-88CA-3551-58AF92D41461}"/>
              </a:ext>
            </a:extLst>
          </p:cNvPr>
          <p:cNvSpPr>
            <a:spLocks noGrp="1"/>
          </p:cNvSpPr>
          <p:nvPr>
            <p:ph sz="half" idx="2"/>
          </p:nvPr>
        </p:nvSpPr>
        <p:spPr>
          <a:xfrm>
            <a:off x="6482207" y="2336939"/>
            <a:ext cx="5157787" cy="3684588"/>
          </a:xfrm>
        </p:spPr>
        <p:txBody>
          <a:bodyPr/>
          <a:lstStyle/>
          <a:p>
            <a:r>
              <a:rPr lang="fr-CA" dirty="0"/>
              <a:t>Qualité $</a:t>
            </a:r>
          </a:p>
          <a:p>
            <a:r>
              <a:rPr lang="fr-CA" dirty="0"/>
              <a:t>Juteuse $</a:t>
            </a:r>
          </a:p>
          <a:p>
            <a:r>
              <a:rPr lang="fr-CA" dirty="0"/>
              <a:t>Fraîcheur $</a:t>
            </a:r>
          </a:p>
          <a:p>
            <a:r>
              <a:rPr lang="fr-CA" dirty="0"/>
              <a:t>Familiale $</a:t>
            </a:r>
          </a:p>
          <a:p>
            <a:r>
              <a:rPr lang="fr-CA" dirty="0"/>
              <a:t>Écologique $</a:t>
            </a:r>
          </a:p>
          <a:p>
            <a:r>
              <a:rPr lang="fr-CA" dirty="0"/>
              <a:t>Histoire $</a:t>
            </a:r>
          </a:p>
          <a:p>
            <a:r>
              <a:rPr lang="fr-CA" dirty="0"/>
              <a:t>Prix $$$$$$</a:t>
            </a:r>
          </a:p>
          <a:p>
            <a:endParaRPr lang="fr-CA" dirty="0"/>
          </a:p>
        </p:txBody>
      </p:sp>
      <p:sp>
        <p:nvSpPr>
          <p:cNvPr id="5" name="Espace réservé du texte 4">
            <a:extLst>
              <a:ext uri="{FF2B5EF4-FFF2-40B4-BE49-F238E27FC236}">
                <a16:creationId xmlns:a16="http://schemas.microsoft.com/office/drawing/2014/main" id="{207D15C1-47DE-CE3C-2D65-20CBAE4EE921}"/>
              </a:ext>
            </a:extLst>
          </p:cNvPr>
          <p:cNvSpPr>
            <a:spLocks noGrp="1"/>
          </p:cNvSpPr>
          <p:nvPr>
            <p:ph type="body" sz="quarter" idx="3"/>
          </p:nvPr>
        </p:nvSpPr>
        <p:spPr>
          <a:xfrm>
            <a:off x="1197592" y="1394222"/>
            <a:ext cx="5183188" cy="823912"/>
          </a:xfrm>
        </p:spPr>
        <p:txBody>
          <a:bodyPr/>
          <a:lstStyle/>
          <a:p>
            <a:r>
              <a:rPr lang="fr-CA" dirty="0"/>
              <a:t>Tomate exportation</a:t>
            </a:r>
          </a:p>
        </p:txBody>
      </p:sp>
      <p:sp>
        <p:nvSpPr>
          <p:cNvPr id="7" name="Espace réservé du pied de page 6">
            <a:extLst>
              <a:ext uri="{FF2B5EF4-FFF2-40B4-BE49-F238E27FC236}">
                <a16:creationId xmlns:a16="http://schemas.microsoft.com/office/drawing/2014/main" id="{8F1A2F6C-EF9E-AF6D-6694-293251028D7E}"/>
              </a:ext>
            </a:extLst>
          </p:cNvPr>
          <p:cNvSpPr>
            <a:spLocks noGrp="1"/>
          </p:cNvSpPr>
          <p:nvPr>
            <p:ph type="ftr" sz="quarter" idx="11"/>
          </p:nvPr>
        </p:nvSpPr>
        <p:spPr/>
        <p:txBody>
          <a:bodyPr/>
          <a:lstStyle/>
          <a:p>
            <a:r>
              <a:rPr lang="fr-CA"/>
              <a:t>Comment se rendre à l'assiette, MRCAO, 2023/03/16</a:t>
            </a:r>
          </a:p>
        </p:txBody>
      </p:sp>
      <p:pic>
        <p:nvPicPr>
          <p:cNvPr id="14" name="Image 13" descr="Une image contenant tomate, légume, alimentation, intérieur&#10;&#10;Description générée automatiquement">
            <a:extLst>
              <a:ext uri="{FF2B5EF4-FFF2-40B4-BE49-F238E27FC236}">
                <a16:creationId xmlns:a16="http://schemas.microsoft.com/office/drawing/2014/main" id="{D75B2906-DB37-8E85-28F7-07B6C08F7662}"/>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30458" y="2413210"/>
            <a:ext cx="1669095" cy="2503643"/>
          </a:xfrm>
          <a:prstGeom prst="rect">
            <a:avLst/>
          </a:prstGeom>
        </p:spPr>
      </p:pic>
      <p:pic>
        <p:nvPicPr>
          <p:cNvPr id="17" name="Image 16">
            <a:extLst>
              <a:ext uri="{FF2B5EF4-FFF2-40B4-BE49-F238E27FC236}">
                <a16:creationId xmlns:a16="http://schemas.microsoft.com/office/drawing/2014/main" id="{52B54FD4-8F3B-A473-B6DC-8FAC078A60EC}"/>
              </a:ext>
            </a:extLst>
          </p:cNvPr>
          <p:cNvPicPr>
            <a:picLocks noChangeAspect="1"/>
          </p:cNvPicPr>
          <p:nvPr/>
        </p:nvPicPr>
        <p:blipFill>
          <a:blip r:embed="rId4"/>
          <a:stretch>
            <a:fillRect/>
          </a:stretch>
        </p:blipFill>
        <p:spPr>
          <a:xfrm>
            <a:off x="4134573" y="2413210"/>
            <a:ext cx="1542422" cy="2304488"/>
          </a:xfrm>
          <a:prstGeom prst="rect">
            <a:avLst/>
          </a:prstGeom>
        </p:spPr>
      </p:pic>
      <p:sp>
        <p:nvSpPr>
          <p:cNvPr id="18" name="Espace réservé du contenu 3">
            <a:extLst>
              <a:ext uri="{FF2B5EF4-FFF2-40B4-BE49-F238E27FC236}">
                <a16:creationId xmlns:a16="http://schemas.microsoft.com/office/drawing/2014/main" id="{135A138D-FC46-556D-3519-6284EFD31C19}"/>
              </a:ext>
            </a:extLst>
          </p:cNvPr>
          <p:cNvSpPr txBox="1">
            <a:spLocks/>
          </p:cNvSpPr>
          <p:nvPr/>
        </p:nvSpPr>
        <p:spPr>
          <a:xfrm>
            <a:off x="1324420" y="2573578"/>
            <a:ext cx="5157787" cy="36845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dirty="0"/>
              <a:t>Conservation $</a:t>
            </a:r>
          </a:p>
          <a:p>
            <a:r>
              <a:rPr lang="fr-CA" dirty="0"/>
              <a:t>Qualité $</a:t>
            </a:r>
          </a:p>
          <a:p>
            <a:r>
              <a:rPr lang="fr-CA" dirty="0"/>
              <a:t>Prix $$</a:t>
            </a:r>
          </a:p>
        </p:txBody>
      </p:sp>
      <p:sp>
        <p:nvSpPr>
          <p:cNvPr id="21" name="Rectangle 20">
            <a:extLst>
              <a:ext uri="{FF2B5EF4-FFF2-40B4-BE49-F238E27FC236}">
                <a16:creationId xmlns:a16="http://schemas.microsoft.com/office/drawing/2014/main" id="{A591FB86-51D1-B78A-10F9-A4C5E63275CD}"/>
              </a:ext>
            </a:extLst>
          </p:cNvPr>
          <p:cNvSpPr/>
          <p:nvPr/>
        </p:nvSpPr>
        <p:spPr>
          <a:xfrm rot="20125059">
            <a:off x="-25704" y="2577339"/>
            <a:ext cx="11853314" cy="1754326"/>
          </a:xfrm>
          <a:prstGeom prst="rect">
            <a:avLst/>
          </a:prstGeom>
          <a:noFill/>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fr-FR" sz="5400" dirty="0">
                <a:ln w="0"/>
                <a:effectLst>
                  <a:outerShdw blurRad="38100" dist="19050" dir="2700000" algn="tl" rotWithShape="0">
                    <a:schemeClr val="dk1">
                      <a:alpha val="40000"/>
                    </a:schemeClr>
                  </a:outerShdw>
                </a:effectLst>
              </a:rPr>
              <a:t>Transport, entreposage, facturation….</a:t>
            </a:r>
          </a:p>
          <a:p>
            <a:pPr algn="ctr"/>
            <a:r>
              <a:rPr lang="fr-FR" sz="5400" dirty="0">
                <a:ln w="0"/>
                <a:effectLst>
                  <a:outerShdw blurRad="38100" dist="19050" dir="2700000" algn="tl" rotWithShape="0">
                    <a:schemeClr val="dk1">
                      <a:alpha val="40000"/>
                    </a:schemeClr>
                  </a:outerShdw>
                </a:effectLst>
              </a:rPr>
              <a:t>0 $</a:t>
            </a:r>
            <a:endPar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Rectangle 9">
            <a:extLst>
              <a:ext uri="{FF2B5EF4-FFF2-40B4-BE49-F238E27FC236}">
                <a16:creationId xmlns:a16="http://schemas.microsoft.com/office/drawing/2014/main" id="{9508FA69-1346-834F-DF19-E519741DB025}"/>
              </a:ext>
            </a:extLst>
          </p:cNvPr>
          <p:cNvSpPr/>
          <p:nvPr/>
        </p:nvSpPr>
        <p:spPr>
          <a:xfrm>
            <a:off x="9624291" y="5569527"/>
            <a:ext cx="2567709" cy="1288473"/>
          </a:xfrm>
          <a:prstGeom prst="rect">
            <a:avLst/>
          </a:prstGeom>
          <a:solidFill>
            <a:srgbClr val="F2D3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78296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5" grpId="0" build="p"/>
      <p:bldP spid="18"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53CE4D7-D320-136E-AED9-8B78F921D5E8}"/>
              </a:ext>
            </a:extLst>
          </p:cNvPr>
          <p:cNvSpPr>
            <a:spLocks noGrp="1"/>
          </p:cNvSpPr>
          <p:nvPr>
            <p:ph type="title"/>
          </p:nvPr>
        </p:nvSpPr>
        <p:spPr>
          <a:xfrm>
            <a:off x="645065" y="1463040"/>
            <a:ext cx="3935648" cy="2690949"/>
          </a:xfrm>
        </p:spPr>
        <p:txBody>
          <a:bodyPr anchor="t">
            <a:normAutofit fontScale="90000"/>
          </a:bodyPr>
          <a:lstStyle/>
          <a:p>
            <a:r>
              <a:rPr lang="fr-CA" dirty="0"/>
              <a:t>Les circuits courts connaissent un développement impressionnant, mais;</a:t>
            </a:r>
            <a:br>
              <a:rPr lang="fr-CA" dirty="0"/>
            </a:br>
            <a:endParaRPr lang="fr-CA" dirty="0"/>
          </a:p>
        </p:txBody>
      </p:sp>
      <p:grpSp>
        <p:nvGrpSpPr>
          <p:cNvPr id="11" name="Group 10">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7B2E8DF-0BA5-F210-5A79-F963B6729A0D}"/>
              </a:ext>
            </a:extLst>
          </p:cNvPr>
          <p:cNvSpPr>
            <a:spLocks noGrp="1"/>
          </p:cNvSpPr>
          <p:nvPr>
            <p:ph idx="1"/>
          </p:nvPr>
        </p:nvSpPr>
        <p:spPr>
          <a:xfrm>
            <a:off x="5656218" y="597355"/>
            <a:ext cx="5542387" cy="5166132"/>
          </a:xfrm>
        </p:spPr>
        <p:txBody>
          <a:bodyPr anchor="t">
            <a:normAutofit/>
          </a:bodyPr>
          <a:lstStyle/>
          <a:p>
            <a:pPr lvl="1"/>
            <a:r>
              <a:rPr lang="fr-CA" sz="2200" dirty="0"/>
              <a:t>Manque d’efficacité au niveau logistique dû à la complexification de l’organisation du travail.</a:t>
            </a:r>
          </a:p>
          <a:p>
            <a:pPr lvl="2"/>
            <a:r>
              <a:rPr lang="fr-CA" sz="2200" dirty="0"/>
              <a:t>Produire, </a:t>
            </a:r>
          </a:p>
          <a:p>
            <a:pPr lvl="2"/>
            <a:r>
              <a:rPr lang="fr-CA" sz="2200" dirty="0"/>
              <a:t>Préparer, </a:t>
            </a:r>
          </a:p>
          <a:p>
            <a:pPr lvl="2"/>
            <a:r>
              <a:rPr lang="fr-CA" sz="2200" dirty="0"/>
              <a:t>Emballer, </a:t>
            </a:r>
          </a:p>
          <a:p>
            <a:pPr lvl="2"/>
            <a:r>
              <a:rPr lang="fr-CA" sz="2200" dirty="0"/>
              <a:t>Stocker, </a:t>
            </a:r>
          </a:p>
          <a:p>
            <a:pPr lvl="2"/>
            <a:r>
              <a:rPr lang="fr-CA" sz="2200" dirty="0"/>
              <a:t>Transformer, </a:t>
            </a:r>
          </a:p>
          <a:p>
            <a:pPr lvl="2"/>
            <a:r>
              <a:rPr lang="fr-CA" sz="2200" dirty="0"/>
              <a:t>Transporter, </a:t>
            </a:r>
          </a:p>
          <a:p>
            <a:pPr lvl="2"/>
            <a:r>
              <a:rPr lang="fr-CA" sz="2200" dirty="0"/>
              <a:t>Vendre, </a:t>
            </a:r>
          </a:p>
          <a:p>
            <a:pPr lvl="2"/>
            <a:r>
              <a:rPr lang="fr-CA" sz="2200" dirty="0"/>
              <a:t>Prendre les commandes</a:t>
            </a:r>
          </a:p>
          <a:p>
            <a:pPr lvl="2"/>
            <a:r>
              <a:rPr lang="fr-CA" sz="2200" dirty="0"/>
              <a:t>Facturer, </a:t>
            </a:r>
          </a:p>
          <a:p>
            <a:pPr lvl="2"/>
            <a:r>
              <a:rPr lang="fr-CA" sz="2200" dirty="0"/>
              <a:t>Publiciser, etc….</a:t>
            </a:r>
          </a:p>
        </p:txBody>
      </p:sp>
      <p:sp>
        <p:nvSpPr>
          <p:cNvPr id="4" name="Espace réservé du pied de page 3">
            <a:extLst>
              <a:ext uri="{FF2B5EF4-FFF2-40B4-BE49-F238E27FC236}">
                <a16:creationId xmlns:a16="http://schemas.microsoft.com/office/drawing/2014/main" id="{65D7852D-44E0-444B-456F-8EE45A8F1C22}"/>
              </a:ext>
            </a:extLst>
          </p:cNvPr>
          <p:cNvSpPr>
            <a:spLocks noGrp="1"/>
          </p:cNvSpPr>
          <p:nvPr>
            <p:ph type="ftr" sz="quarter" idx="11"/>
          </p:nvPr>
        </p:nvSpPr>
        <p:spPr>
          <a:xfrm>
            <a:off x="4038600" y="6492240"/>
            <a:ext cx="4114800" cy="365125"/>
          </a:xfrm>
        </p:spPr>
        <p:txBody>
          <a:bodyPr>
            <a:normAutofit/>
          </a:bodyPr>
          <a:lstStyle/>
          <a:p>
            <a:pPr>
              <a:spcAft>
                <a:spcPts val="600"/>
              </a:spcAft>
            </a:pPr>
            <a:r>
              <a:rPr lang="fr-CA"/>
              <a:t>Comment se rendre à l'assiette, MRCAO, 2023/03/16</a:t>
            </a:r>
          </a:p>
        </p:txBody>
      </p:sp>
      <p:pic>
        <p:nvPicPr>
          <p:cNvPr id="6" name="Image 5">
            <a:extLst>
              <a:ext uri="{FF2B5EF4-FFF2-40B4-BE49-F238E27FC236}">
                <a16:creationId xmlns:a16="http://schemas.microsoft.com/office/drawing/2014/main" id="{43B6450A-F007-E3E8-E3F2-4D56B30EBD61}"/>
              </a:ext>
            </a:extLst>
          </p:cNvPr>
          <p:cNvPicPr>
            <a:picLocks noChangeAspect="1"/>
          </p:cNvPicPr>
          <p:nvPr/>
        </p:nvPicPr>
        <p:blipFill>
          <a:blip r:embed="rId2"/>
          <a:stretch>
            <a:fillRect/>
          </a:stretch>
        </p:blipFill>
        <p:spPr>
          <a:xfrm>
            <a:off x="9812796" y="4256427"/>
            <a:ext cx="1804214" cy="2004219"/>
          </a:xfrm>
          <a:prstGeom prst="rect">
            <a:avLst/>
          </a:prstGeom>
        </p:spPr>
      </p:pic>
    </p:spTree>
    <p:extLst>
      <p:ext uri="{BB962C8B-B14F-4D97-AF65-F5344CB8AC3E}">
        <p14:creationId xmlns:p14="http://schemas.microsoft.com/office/powerpoint/2010/main" val="3271804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995C8EE-3132-71DC-BFEF-39049A541409}"/>
              </a:ext>
            </a:extLst>
          </p:cNvPr>
          <p:cNvSpPr/>
          <p:nvPr/>
        </p:nvSpPr>
        <p:spPr>
          <a:xfrm>
            <a:off x="323850" y="571500"/>
            <a:ext cx="11544300" cy="1457325"/>
          </a:xfrm>
          <a:prstGeom prst="rect">
            <a:avLst/>
          </a:prstGeom>
          <a:solidFill>
            <a:srgbClr val="F2D3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8" name="Espace réservé du contenu 27">
            <a:extLst>
              <a:ext uri="{FF2B5EF4-FFF2-40B4-BE49-F238E27FC236}">
                <a16:creationId xmlns:a16="http://schemas.microsoft.com/office/drawing/2014/main" id="{E583BF1A-1DF5-6C09-776C-D93FB110C2FF}"/>
              </a:ext>
            </a:extLst>
          </p:cNvPr>
          <p:cNvSpPr>
            <a:spLocks noGrp="1"/>
          </p:cNvSpPr>
          <p:nvPr>
            <p:ph sz="half" idx="1"/>
          </p:nvPr>
        </p:nvSpPr>
        <p:spPr>
          <a:xfrm>
            <a:off x="838200" y="2028825"/>
            <a:ext cx="5181600" cy="4148138"/>
          </a:xfrm>
        </p:spPr>
        <p:txBody>
          <a:bodyPr/>
          <a:lstStyle/>
          <a:p>
            <a:r>
              <a:rPr lang="fr-CA" sz="2200" dirty="0"/>
              <a:t>Plusieurs freins côté consommateurs</a:t>
            </a:r>
          </a:p>
          <a:p>
            <a:pPr lvl="1"/>
            <a:r>
              <a:rPr lang="fr-CA" sz="2200" dirty="0"/>
              <a:t>Disponibilités </a:t>
            </a:r>
          </a:p>
          <a:p>
            <a:pPr lvl="2"/>
            <a:r>
              <a:rPr lang="fr-CA" sz="1800" dirty="0"/>
              <a:t>(heures d’ouvertures marché publics)</a:t>
            </a:r>
          </a:p>
          <a:p>
            <a:pPr lvl="1"/>
            <a:r>
              <a:rPr lang="fr-CA" sz="2200" dirty="0"/>
              <a:t>Accessibilités </a:t>
            </a:r>
          </a:p>
          <a:p>
            <a:pPr lvl="2"/>
            <a:r>
              <a:rPr lang="fr-CA" sz="1800" dirty="0"/>
              <a:t>(distances à parcourir)</a:t>
            </a:r>
          </a:p>
          <a:p>
            <a:pPr marL="0" indent="0">
              <a:buNone/>
            </a:pPr>
            <a:endParaRPr lang="fr-CA" dirty="0"/>
          </a:p>
        </p:txBody>
      </p:sp>
      <p:sp>
        <p:nvSpPr>
          <p:cNvPr id="29" name="Espace réservé du contenu 28">
            <a:extLst>
              <a:ext uri="{FF2B5EF4-FFF2-40B4-BE49-F238E27FC236}">
                <a16:creationId xmlns:a16="http://schemas.microsoft.com/office/drawing/2014/main" id="{91EB205D-5DAA-864C-6A74-E6F81BC4C6B8}"/>
              </a:ext>
            </a:extLst>
          </p:cNvPr>
          <p:cNvSpPr>
            <a:spLocks noGrp="1"/>
          </p:cNvSpPr>
          <p:nvPr>
            <p:ph sz="half" idx="2"/>
          </p:nvPr>
        </p:nvSpPr>
        <p:spPr>
          <a:xfrm>
            <a:off x="6172200" y="2028825"/>
            <a:ext cx="5181600" cy="414813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Plusieurs freins côté commerçants, restaurateurs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Difficulté connaître offre locale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Difficulté connaître état des stocks en temps réel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Risque de rupture de stock</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Multiplication des factures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CA" sz="2200" b="0" i="0" u="none" strike="noStrike" kern="1200" cap="none" spc="0" normalizeH="0" baseline="0" noProof="0" dirty="0">
                <a:ln>
                  <a:noFill/>
                </a:ln>
                <a:solidFill>
                  <a:prstClr val="black"/>
                </a:solidFill>
                <a:effectLst/>
                <a:uLnTx/>
                <a:uFillTx/>
                <a:latin typeface="Calibri" panose="020F0502020204030204"/>
                <a:ea typeface="+mn-ea"/>
                <a:cs typeface="+mn-cs"/>
              </a:rPr>
              <a:t>Multiplication des bon de commandes </a:t>
            </a:r>
          </a:p>
        </p:txBody>
      </p:sp>
      <p:sp>
        <p:nvSpPr>
          <p:cNvPr id="4" name="Espace réservé du pied de page 3">
            <a:extLst>
              <a:ext uri="{FF2B5EF4-FFF2-40B4-BE49-F238E27FC236}">
                <a16:creationId xmlns:a16="http://schemas.microsoft.com/office/drawing/2014/main" id="{384E09C3-E7DF-C898-68E0-F6F1F8E01D2C}"/>
              </a:ext>
            </a:extLst>
          </p:cNvPr>
          <p:cNvSpPr>
            <a:spLocks noGrp="1"/>
          </p:cNvSpPr>
          <p:nvPr>
            <p:ph type="ftr" sz="quarter" idx="11"/>
          </p:nvPr>
        </p:nvSpPr>
        <p:spPr/>
        <p:txBody>
          <a:bodyPr>
            <a:normAutofit/>
          </a:bodyPr>
          <a:lstStyle/>
          <a:p>
            <a:pPr>
              <a:spcAft>
                <a:spcPts val="600"/>
              </a:spcAft>
            </a:pPr>
            <a:r>
              <a:rPr lang="fr-CA"/>
              <a:t>Comment se rendre à l'assiette, MRCAO, 2023/03/16</a:t>
            </a:r>
          </a:p>
        </p:txBody>
      </p:sp>
      <p:sp>
        <p:nvSpPr>
          <p:cNvPr id="27" name="Titre 26">
            <a:extLst>
              <a:ext uri="{FF2B5EF4-FFF2-40B4-BE49-F238E27FC236}">
                <a16:creationId xmlns:a16="http://schemas.microsoft.com/office/drawing/2014/main" id="{62EB9497-C798-D165-7206-69CD1CC0FB95}"/>
              </a:ext>
            </a:extLst>
          </p:cNvPr>
          <p:cNvSpPr>
            <a:spLocks noGrp="1"/>
          </p:cNvSpPr>
          <p:nvPr>
            <p:ph type="title"/>
          </p:nvPr>
        </p:nvSpPr>
        <p:spPr>
          <a:solidFill>
            <a:schemeClr val="bg1"/>
          </a:solidFill>
        </p:spPr>
        <p:txBody>
          <a:bodyPr/>
          <a:lstStyle/>
          <a:p>
            <a:r>
              <a:rPr lang="fr-CA" dirty="0"/>
              <a:t>Pourquoi parler de logistique en circuit court?</a:t>
            </a:r>
          </a:p>
        </p:txBody>
      </p:sp>
      <p:pic>
        <p:nvPicPr>
          <p:cNvPr id="31" name="Image 30">
            <a:extLst>
              <a:ext uri="{FF2B5EF4-FFF2-40B4-BE49-F238E27FC236}">
                <a16:creationId xmlns:a16="http://schemas.microsoft.com/office/drawing/2014/main" id="{DAA00AB3-4840-84C7-1ED8-CDA0A6608FBF}"/>
              </a:ext>
            </a:extLst>
          </p:cNvPr>
          <p:cNvPicPr>
            <a:picLocks noChangeAspect="1"/>
          </p:cNvPicPr>
          <p:nvPr/>
        </p:nvPicPr>
        <p:blipFill>
          <a:blip r:embed="rId2"/>
          <a:stretch>
            <a:fillRect/>
          </a:stretch>
        </p:blipFill>
        <p:spPr>
          <a:xfrm>
            <a:off x="1936756" y="3847697"/>
            <a:ext cx="3983753" cy="2934374"/>
          </a:xfrm>
          <a:prstGeom prst="rect">
            <a:avLst/>
          </a:prstGeom>
        </p:spPr>
      </p:pic>
    </p:spTree>
    <p:extLst>
      <p:ext uri="{BB962C8B-B14F-4D97-AF65-F5344CB8AC3E}">
        <p14:creationId xmlns:p14="http://schemas.microsoft.com/office/powerpoint/2010/main" val="1925328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2" name="Rectangle 11">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3881B30-8D7F-6D45-0448-6155D2E29E34}"/>
              </a:ext>
            </a:extLst>
          </p:cNvPr>
          <p:cNvSpPr>
            <a:spLocks noGrp="1"/>
          </p:cNvSpPr>
          <p:nvPr>
            <p:ph type="title"/>
          </p:nvPr>
        </p:nvSpPr>
        <p:spPr>
          <a:xfrm>
            <a:off x="1153618" y="1239927"/>
            <a:ext cx="4008586" cy="4680583"/>
          </a:xfrm>
        </p:spPr>
        <p:txBody>
          <a:bodyPr anchor="ctr">
            <a:normAutofit/>
          </a:bodyPr>
          <a:lstStyle/>
          <a:p>
            <a:pPr algn="ctr"/>
            <a:r>
              <a:rPr lang="fr-CA" sz="5200" dirty="0"/>
              <a:t>Moyens de lever ces freins</a:t>
            </a:r>
          </a:p>
        </p:txBody>
      </p:sp>
      <p:sp>
        <p:nvSpPr>
          <p:cNvPr id="3" name="Espace réservé du contenu 2">
            <a:extLst>
              <a:ext uri="{FF2B5EF4-FFF2-40B4-BE49-F238E27FC236}">
                <a16:creationId xmlns:a16="http://schemas.microsoft.com/office/drawing/2014/main" id="{51F9B7C2-1D6F-C31F-2846-C57C5B59A05A}"/>
              </a:ext>
            </a:extLst>
          </p:cNvPr>
          <p:cNvSpPr>
            <a:spLocks noGrp="1"/>
          </p:cNvSpPr>
          <p:nvPr>
            <p:ph idx="1"/>
          </p:nvPr>
        </p:nvSpPr>
        <p:spPr>
          <a:xfrm>
            <a:off x="6291923" y="1239927"/>
            <a:ext cx="4971824" cy="4680583"/>
          </a:xfrm>
        </p:spPr>
        <p:txBody>
          <a:bodyPr anchor="ctr">
            <a:normAutofit/>
          </a:bodyPr>
          <a:lstStyle/>
          <a:p>
            <a:r>
              <a:rPr lang="fr-CA" sz="2000"/>
              <a:t>Collaboration logistique horizontale</a:t>
            </a:r>
          </a:p>
          <a:p>
            <a:pPr lvl="1"/>
            <a:r>
              <a:rPr lang="fr-CA" sz="2000"/>
              <a:t>Partage de moyens logistiques entre acteurs d’un même niveau de la chaîne de distribution.</a:t>
            </a:r>
          </a:p>
          <a:p>
            <a:r>
              <a:rPr lang="fr-CA" sz="2000"/>
              <a:t>Collaboration logistique verticale</a:t>
            </a:r>
          </a:p>
          <a:p>
            <a:pPr lvl="1"/>
            <a:r>
              <a:rPr lang="fr-CA" sz="2000"/>
              <a:t>Mise en commun d’informations pour faire remonter la demande vers l’amont</a:t>
            </a:r>
          </a:p>
        </p:txBody>
      </p:sp>
      <p:sp>
        <p:nvSpPr>
          <p:cNvPr id="4" name="Espace réservé du pied de page 3">
            <a:extLst>
              <a:ext uri="{FF2B5EF4-FFF2-40B4-BE49-F238E27FC236}">
                <a16:creationId xmlns:a16="http://schemas.microsoft.com/office/drawing/2014/main" id="{FDF32A27-9531-013D-0A5B-2381B61420FD}"/>
              </a:ext>
            </a:extLst>
          </p:cNvPr>
          <p:cNvSpPr>
            <a:spLocks noGrp="1"/>
          </p:cNvSpPr>
          <p:nvPr>
            <p:ph type="ftr" sz="quarter" idx="11"/>
          </p:nvPr>
        </p:nvSpPr>
        <p:spPr>
          <a:xfrm>
            <a:off x="4038600" y="6492240"/>
            <a:ext cx="4114800" cy="365125"/>
          </a:xfrm>
        </p:spPr>
        <p:txBody>
          <a:bodyPr>
            <a:normAutofit/>
          </a:bodyPr>
          <a:lstStyle/>
          <a:p>
            <a:pPr>
              <a:spcAft>
                <a:spcPts val="600"/>
              </a:spcAft>
            </a:pPr>
            <a:r>
              <a:rPr lang="fr-CA"/>
              <a:t>Comment se rendre à l'assiette, MRCAO, 2023/03/16</a:t>
            </a:r>
          </a:p>
        </p:txBody>
      </p:sp>
      <p:pic>
        <p:nvPicPr>
          <p:cNvPr id="6" name="Image 5">
            <a:extLst>
              <a:ext uri="{FF2B5EF4-FFF2-40B4-BE49-F238E27FC236}">
                <a16:creationId xmlns:a16="http://schemas.microsoft.com/office/drawing/2014/main" id="{726E1FCE-95D8-A0F7-4D63-85BD547C2431}"/>
              </a:ext>
            </a:extLst>
          </p:cNvPr>
          <p:cNvPicPr>
            <a:picLocks noChangeAspect="1"/>
          </p:cNvPicPr>
          <p:nvPr/>
        </p:nvPicPr>
        <p:blipFill>
          <a:blip r:embed="rId2"/>
          <a:stretch>
            <a:fillRect/>
          </a:stretch>
        </p:blipFill>
        <p:spPr>
          <a:xfrm>
            <a:off x="4508787" y="3995248"/>
            <a:ext cx="1762428" cy="1821175"/>
          </a:xfrm>
          <a:prstGeom prst="rect">
            <a:avLst/>
          </a:prstGeom>
        </p:spPr>
      </p:pic>
    </p:spTree>
    <p:extLst>
      <p:ext uri="{BB962C8B-B14F-4D97-AF65-F5344CB8AC3E}">
        <p14:creationId xmlns:p14="http://schemas.microsoft.com/office/powerpoint/2010/main" val="957333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66F8C731-E4C0-57C6-BE26-841EF14A8B21}"/>
              </a:ext>
            </a:extLst>
          </p:cNvPr>
          <p:cNvSpPr>
            <a:spLocks noGrp="1"/>
          </p:cNvSpPr>
          <p:nvPr>
            <p:ph type="ftr" sz="quarter" idx="11"/>
          </p:nvPr>
        </p:nvSpPr>
        <p:spPr/>
        <p:txBody>
          <a:bodyPr/>
          <a:lstStyle/>
          <a:p>
            <a:r>
              <a:rPr lang="fr-CA"/>
              <a:t>Comment se rendre à l'assiette, MRCAO, 2023/03/16</a:t>
            </a:r>
          </a:p>
        </p:txBody>
      </p:sp>
      <p:sp>
        <p:nvSpPr>
          <p:cNvPr id="5" name="ZoneTexte 4">
            <a:extLst>
              <a:ext uri="{FF2B5EF4-FFF2-40B4-BE49-F238E27FC236}">
                <a16:creationId xmlns:a16="http://schemas.microsoft.com/office/drawing/2014/main" id="{29825F70-ED36-AF20-CC3C-8386D6F19C19}"/>
              </a:ext>
            </a:extLst>
          </p:cNvPr>
          <p:cNvSpPr txBox="1"/>
          <p:nvPr/>
        </p:nvSpPr>
        <p:spPr>
          <a:xfrm>
            <a:off x="2115122" y="907672"/>
            <a:ext cx="1367074" cy="369332"/>
          </a:xfrm>
          <a:prstGeom prst="rect">
            <a:avLst/>
          </a:prstGeom>
          <a:noFill/>
        </p:spPr>
        <p:txBody>
          <a:bodyPr wrap="square" rtlCol="0">
            <a:spAutoFit/>
          </a:bodyPr>
          <a:lstStyle/>
          <a:p>
            <a:r>
              <a:rPr lang="fr-CA" dirty="0"/>
              <a:t>Producteurs</a:t>
            </a:r>
          </a:p>
        </p:txBody>
      </p:sp>
      <p:cxnSp>
        <p:nvCxnSpPr>
          <p:cNvPr id="7" name="Connecteur droit avec flèche 6">
            <a:extLst>
              <a:ext uri="{FF2B5EF4-FFF2-40B4-BE49-F238E27FC236}">
                <a16:creationId xmlns:a16="http://schemas.microsoft.com/office/drawing/2014/main" id="{AA59E5CC-59D5-A9DB-5C10-7254C41FACC4}"/>
              </a:ext>
            </a:extLst>
          </p:cNvPr>
          <p:cNvCxnSpPr>
            <a:cxnSpLocks/>
          </p:cNvCxnSpPr>
          <p:nvPr/>
        </p:nvCxnSpPr>
        <p:spPr>
          <a:xfrm>
            <a:off x="2580238" y="1365213"/>
            <a:ext cx="7170344" cy="0"/>
          </a:xfrm>
          <a:prstGeom prst="straightConnector1">
            <a:avLst/>
          </a:prstGeom>
          <a:ln w="53975">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EB3C13DF-B9C7-2003-571F-AB2837DB671B}"/>
              </a:ext>
            </a:extLst>
          </p:cNvPr>
          <p:cNvCxnSpPr>
            <a:cxnSpLocks/>
          </p:cNvCxnSpPr>
          <p:nvPr/>
        </p:nvCxnSpPr>
        <p:spPr>
          <a:xfrm>
            <a:off x="2580238" y="1615167"/>
            <a:ext cx="7170344" cy="0"/>
          </a:xfrm>
          <a:prstGeom prst="straightConnector1">
            <a:avLst/>
          </a:prstGeom>
          <a:ln w="53975">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24AD5090-817D-D809-8A6F-9DAD1B0AF253}"/>
              </a:ext>
            </a:extLst>
          </p:cNvPr>
          <p:cNvSpPr txBox="1"/>
          <p:nvPr/>
        </p:nvSpPr>
        <p:spPr>
          <a:xfrm>
            <a:off x="9841866" y="780438"/>
            <a:ext cx="1902784" cy="584775"/>
          </a:xfrm>
          <a:prstGeom prst="rect">
            <a:avLst/>
          </a:prstGeom>
          <a:noFill/>
        </p:spPr>
        <p:txBody>
          <a:bodyPr wrap="square" rtlCol="0">
            <a:spAutoFit/>
          </a:bodyPr>
          <a:lstStyle/>
          <a:p>
            <a:r>
              <a:rPr lang="fr-CA" sz="1600" dirty="0">
                <a:solidFill>
                  <a:schemeClr val="accent2"/>
                </a:solidFill>
              </a:rPr>
              <a:t>Mise en commun d’informations</a:t>
            </a:r>
          </a:p>
        </p:txBody>
      </p:sp>
      <p:sp>
        <p:nvSpPr>
          <p:cNvPr id="10" name="ZoneTexte 9">
            <a:extLst>
              <a:ext uri="{FF2B5EF4-FFF2-40B4-BE49-F238E27FC236}">
                <a16:creationId xmlns:a16="http://schemas.microsoft.com/office/drawing/2014/main" id="{04DDD0E4-54D1-03D5-5C93-498FC070BCE9}"/>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1" name="ZoneTexte 10">
            <a:extLst>
              <a:ext uri="{FF2B5EF4-FFF2-40B4-BE49-F238E27FC236}">
                <a16:creationId xmlns:a16="http://schemas.microsoft.com/office/drawing/2014/main" id="{E8229008-E32A-F7E9-2F62-948CC2519B17}"/>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2" name="ZoneTexte 11">
            <a:extLst>
              <a:ext uri="{FF2B5EF4-FFF2-40B4-BE49-F238E27FC236}">
                <a16:creationId xmlns:a16="http://schemas.microsoft.com/office/drawing/2014/main" id="{33794199-7E4E-4B47-AD9F-4BCAE48DE86D}"/>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3" name="ZoneTexte 12">
            <a:extLst>
              <a:ext uri="{FF2B5EF4-FFF2-40B4-BE49-F238E27FC236}">
                <a16:creationId xmlns:a16="http://schemas.microsoft.com/office/drawing/2014/main" id="{60466B36-9026-3BE8-163E-D2C02324C5E4}"/>
              </a:ext>
            </a:extLst>
          </p:cNvPr>
          <p:cNvSpPr txBox="1"/>
          <p:nvPr/>
        </p:nvSpPr>
        <p:spPr>
          <a:xfrm>
            <a:off x="1460173" y="3545025"/>
            <a:ext cx="1810694" cy="923330"/>
          </a:xfrm>
          <a:prstGeom prst="rect">
            <a:avLst/>
          </a:prstGeom>
          <a:noFill/>
        </p:spPr>
        <p:txBody>
          <a:bodyPr wrap="square" rtlCol="0">
            <a:spAutoFit/>
          </a:bodyPr>
          <a:lstStyle/>
          <a:p>
            <a:r>
              <a:rPr lang="fr-CA" dirty="0"/>
              <a:t>COLLABORATION LOGISTIQUE HORIZONTALE</a:t>
            </a:r>
          </a:p>
        </p:txBody>
      </p:sp>
      <p:sp>
        <p:nvSpPr>
          <p:cNvPr id="14" name="ZoneTexte 13">
            <a:extLst>
              <a:ext uri="{FF2B5EF4-FFF2-40B4-BE49-F238E27FC236}">
                <a16:creationId xmlns:a16="http://schemas.microsoft.com/office/drawing/2014/main" id="{934F3391-7EA9-D58B-8CD5-5525A6007DC7}"/>
              </a:ext>
            </a:extLst>
          </p:cNvPr>
          <p:cNvSpPr txBox="1"/>
          <p:nvPr/>
        </p:nvSpPr>
        <p:spPr>
          <a:xfrm>
            <a:off x="1367073" y="1615167"/>
            <a:ext cx="3500491" cy="584775"/>
          </a:xfrm>
          <a:prstGeom prst="rect">
            <a:avLst/>
          </a:prstGeom>
          <a:noFill/>
        </p:spPr>
        <p:txBody>
          <a:bodyPr wrap="square" rtlCol="0">
            <a:spAutoFit/>
          </a:bodyPr>
          <a:lstStyle/>
          <a:p>
            <a:r>
              <a:rPr lang="fr-CA" sz="1600" dirty="0">
                <a:solidFill>
                  <a:schemeClr val="accent1"/>
                </a:solidFill>
              </a:rPr>
              <a:t>Mise en commun d’infrastructures, de moyens de transports</a:t>
            </a:r>
          </a:p>
        </p:txBody>
      </p:sp>
      <p:cxnSp>
        <p:nvCxnSpPr>
          <p:cNvPr id="17" name="Connecteur droit avec flèche 16">
            <a:extLst>
              <a:ext uri="{FF2B5EF4-FFF2-40B4-BE49-F238E27FC236}">
                <a16:creationId xmlns:a16="http://schemas.microsoft.com/office/drawing/2014/main" id="{7F4500F3-E94D-83DC-9460-898985B47EAF}"/>
              </a:ext>
            </a:extLst>
          </p:cNvPr>
          <p:cNvCxnSpPr/>
          <p:nvPr/>
        </p:nvCxnSpPr>
        <p:spPr>
          <a:xfrm>
            <a:off x="2643612" y="3429000"/>
            <a:ext cx="6916847" cy="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sp>
        <p:nvSpPr>
          <p:cNvPr id="19" name="ZoneTexte 18">
            <a:extLst>
              <a:ext uri="{FF2B5EF4-FFF2-40B4-BE49-F238E27FC236}">
                <a16:creationId xmlns:a16="http://schemas.microsoft.com/office/drawing/2014/main" id="{FDEAB26D-B4EC-7911-128A-558792245536}"/>
              </a:ext>
            </a:extLst>
          </p:cNvPr>
          <p:cNvSpPr txBox="1"/>
          <p:nvPr/>
        </p:nvSpPr>
        <p:spPr>
          <a:xfrm>
            <a:off x="4038600" y="1509316"/>
            <a:ext cx="184731" cy="369332"/>
          </a:xfrm>
          <a:prstGeom prst="rect">
            <a:avLst/>
          </a:prstGeom>
          <a:noFill/>
        </p:spPr>
        <p:txBody>
          <a:bodyPr wrap="none" rtlCol="0">
            <a:spAutoFit/>
          </a:bodyPr>
          <a:lstStyle/>
          <a:p>
            <a:endParaRPr lang="fr-CA" dirty="0"/>
          </a:p>
        </p:txBody>
      </p:sp>
      <p:sp>
        <p:nvSpPr>
          <p:cNvPr id="38" name="ZoneTexte 37">
            <a:extLst>
              <a:ext uri="{FF2B5EF4-FFF2-40B4-BE49-F238E27FC236}">
                <a16:creationId xmlns:a16="http://schemas.microsoft.com/office/drawing/2014/main" id="{ABCAE5B4-D08A-EC49-3D77-511AA85B5107}"/>
              </a:ext>
            </a:extLst>
          </p:cNvPr>
          <p:cNvSpPr txBox="1"/>
          <p:nvPr/>
        </p:nvSpPr>
        <p:spPr>
          <a:xfrm>
            <a:off x="9067045" y="5881937"/>
            <a:ext cx="1788060" cy="369332"/>
          </a:xfrm>
          <a:prstGeom prst="rect">
            <a:avLst/>
          </a:prstGeom>
          <a:noFill/>
        </p:spPr>
        <p:txBody>
          <a:bodyPr wrap="square" rtlCol="0">
            <a:spAutoFit/>
          </a:bodyPr>
          <a:lstStyle/>
          <a:p>
            <a:r>
              <a:rPr lang="fr-CA" dirty="0">
                <a:solidFill>
                  <a:srgbClr val="0070C0"/>
                </a:solidFill>
              </a:rPr>
              <a:t>Consommateurs</a:t>
            </a:r>
          </a:p>
        </p:txBody>
      </p:sp>
      <p:cxnSp>
        <p:nvCxnSpPr>
          <p:cNvPr id="40" name="Connecteur droit avec flèche 39">
            <a:extLst>
              <a:ext uri="{FF2B5EF4-FFF2-40B4-BE49-F238E27FC236}">
                <a16:creationId xmlns:a16="http://schemas.microsoft.com/office/drawing/2014/main" id="{3F71E8AA-2067-01D0-B146-B597E1FB2A16}"/>
              </a:ext>
            </a:extLst>
          </p:cNvPr>
          <p:cNvCxnSpPr>
            <a:cxnSpLocks/>
          </p:cNvCxnSpPr>
          <p:nvPr/>
        </p:nvCxnSpPr>
        <p:spPr>
          <a:xfrm>
            <a:off x="6042532" y="1664497"/>
            <a:ext cx="51847" cy="3898857"/>
          </a:xfrm>
          <a:prstGeom prst="straightConnector1">
            <a:avLst/>
          </a:prstGeom>
          <a:ln w="762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4C4467B9-8EDD-C84F-6743-66E39285756D}"/>
              </a:ext>
            </a:extLst>
          </p:cNvPr>
          <p:cNvSpPr txBox="1"/>
          <p:nvPr/>
        </p:nvSpPr>
        <p:spPr>
          <a:xfrm>
            <a:off x="6096000" y="1925757"/>
            <a:ext cx="1810694" cy="923330"/>
          </a:xfrm>
          <a:prstGeom prst="rect">
            <a:avLst/>
          </a:prstGeom>
          <a:noFill/>
        </p:spPr>
        <p:txBody>
          <a:bodyPr wrap="square" rtlCol="0">
            <a:spAutoFit/>
          </a:bodyPr>
          <a:lstStyle/>
          <a:p>
            <a:r>
              <a:rPr lang="fr-CA" dirty="0">
                <a:solidFill>
                  <a:schemeClr val="accent6">
                    <a:lumMod val="75000"/>
                  </a:schemeClr>
                </a:solidFill>
              </a:rPr>
              <a:t>COLLABORATION LOGISTIQUE VERTICALE</a:t>
            </a:r>
          </a:p>
        </p:txBody>
      </p:sp>
      <p:cxnSp>
        <p:nvCxnSpPr>
          <p:cNvPr id="44" name="Connecteur droit avec flèche 43">
            <a:extLst>
              <a:ext uri="{FF2B5EF4-FFF2-40B4-BE49-F238E27FC236}">
                <a16:creationId xmlns:a16="http://schemas.microsoft.com/office/drawing/2014/main" id="{79642175-1B19-7D23-1C7C-1A6987078B5C}"/>
              </a:ext>
            </a:extLst>
          </p:cNvPr>
          <p:cNvCxnSpPr>
            <a:cxnSpLocks/>
          </p:cNvCxnSpPr>
          <p:nvPr/>
        </p:nvCxnSpPr>
        <p:spPr>
          <a:xfrm>
            <a:off x="4523730" y="2133638"/>
            <a:ext cx="53468" cy="3488024"/>
          </a:xfrm>
          <a:prstGeom prst="straightConnector1">
            <a:avLst/>
          </a:prstGeom>
          <a:ln w="53975">
            <a:solidFill>
              <a:schemeClr val="accent6">
                <a:lumMod val="75000"/>
              </a:schemeClr>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5CC836B5-DE05-A0AD-3A39-138B97785E4C}"/>
              </a:ext>
            </a:extLst>
          </p:cNvPr>
          <p:cNvCxnSpPr>
            <a:cxnSpLocks/>
          </p:cNvCxnSpPr>
          <p:nvPr/>
        </p:nvCxnSpPr>
        <p:spPr>
          <a:xfrm>
            <a:off x="4858128" y="2129377"/>
            <a:ext cx="51847" cy="3496546"/>
          </a:xfrm>
          <a:prstGeom prst="straightConnector1">
            <a:avLst/>
          </a:prstGeom>
          <a:ln w="53975" cmpd="dbl">
            <a:solidFill>
              <a:schemeClr val="accent6">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18B8CFC8-61A9-C3D3-0681-5BAA57E72DAF}"/>
              </a:ext>
            </a:extLst>
          </p:cNvPr>
          <p:cNvCxnSpPr>
            <a:cxnSpLocks/>
          </p:cNvCxnSpPr>
          <p:nvPr/>
        </p:nvCxnSpPr>
        <p:spPr>
          <a:xfrm>
            <a:off x="8332510" y="2129377"/>
            <a:ext cx="0" cy="3433977"/>
          </a:xfrm>
          <a:prstGeom prst="straightConnector1">
            <a:avLst/>
          </a:prstGeom>
          <a:ln w="53975">
            <a:solidFill>
              <a:schemeClr val="accent6">
                <a:lumMod val="75000"/>
                <a:alpha val="47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A695483A-ADBB-6C70-020B-B710CB7E3C57}"/>
              </a:ext>
            </a:extLst>
          </p:cNvPr>
          <p:cNvSpPr txBox="1"/>
          <p:nvPr/>
        </p:nvSpPr>
        <p:spPr>
          <a:xfrm>
            <a:off x="8332510" y="4868212"/>
            <a:ext cx="1788060" cy="584775"/>
          </a:xfrm>
          <a:prstGeom prst="rect">
            <a:avLst/>
          </a:prstGeom>
          <a:noFill/>
        </p:spPr>
        <p:txBody>
          <a:bodyPr wrap="square" rtlCol="0">
            <a:spAutoFit/>
          </a:bodyPr>
          <a:lstStyle/>
          <a:p>
            <a:r>
              <a:rPr lang="fr-CA" sz="1600" dirty="0">
                <a:solidFill>
                  <a:schemeClr val="accent6">
                    <a:lumMod val="75000"/>
                  </a:schemeClr>
                </a:solidFill>
              </a:rPr>
              <a:t>Planification des commandes</a:t>
            </a:r>
          </a:p>
        </p:txBody>
      </p:sp>
      <p:sp>
        <p:nvSpPr>
          <p:cNvPr id="48" name="ZoneTexte 47">
            <a:extLst>
              <a:ext uri="{FF2B5EF4-FFF2-40B4-BE49-F238E27FC236}">
                <a16:creationId xmlns:a16="http://schemas.microsoft.com/office/drawing/2014/main" id="{FDAE4128-423D-18AC-977E-C23B1D4C2090}"/>
              </a:ext>
            </a:extLst>
          </p:cNvPr>
          <p:cNvSpPr txBox="1"/>
          <p:nvPr/>
        </p:nvSpPr>
        <p:spPr>
          <a:xfrm>
            <a:off x="1768823" y="4783981"/>
            <a:ext cx="2911597" cy="584775"/>
          </a:xfrm>
          <a:prstGeom prst="rect">
            <a:avLst/>
          </a:prstGeom>
          <a:noFill/>
        </p:spPr>
        <p:txBody>
          <a:bodyPr wrap="square" rtlCol="0">
            <a:spAutoFit/>
          </a:bodyPr>
          <a:lstStyle/>
          <a:p>
            <a:r>
              <a:rPr lang="fr-CA" sz="1600" dirty="0">
                <a:solidFill>
                  <a:schemeClr val="accent6">
                    <a:lumMod val="75000"/>
                  </a:schemeClr>
                </a:solidFill>
              </a:rPr>
              <a:t>Gestion de l’approvisionnement et de la distribution</a:t>
            </a:r>
          </a:p>
        </p:txBody>
      </p:sp>
      <p:sp>
        <p:nvSpPr>
          <p:cNvPr id="2" name="ZoneTexte 1">
            <a:extLst>
              <a:ext uri="{FF2B5EF4-FFF2-40B4-BE49-F238E27FC236}">
                <a16:creationId xmlns:a16="http://schemas.microsoft.com/office/drawing/2014/main" id="{D54CCE8D-FC20-84F4-84E8-D0A07BB197A3}"/>
              </a:ext>
            </a:extLst>
          </p:cNvPr>
          <p:cNvSpPr txBox="1"/>
          <p:nvPr/>
        </p:nvSpPr>
        <p:spPr>
          <a:xfrm>
            <a:off x="479891" y="6236079"/>
            <a:ext cx="3627778" cy="415498"/>
          </a:xfrm>
          <a:prstGeom prst="rect">
            <a:avLst/>
          </a:prstGeom>
          <a:noFill/>
        </p:spPr>
        <p:txBody>
          <a:bodyPr wrap="square" rtlCol="0">
            <a:spAutoFit/>
          </a:bodyPr>
          <a:lstStyle/>
          <a:p>
            <a:r>
              <a:rPr lang="fr-CA" sz="1050" dirty="0"/>
              <a:t>Organisation collective de la logistique dans les circuits courts alimentaires, FNCUMA 2013</a:t>
            </a:r>
          </a:p>
        </p:txBody>
      </p:sp>
      <p:pic>
        <p:nvPicPr>
          <p:cNvPr id="6" name="Image 5">
            <a:extLst>
              <a:ext uri="{FF2B5EF4-FFF2-40B4-BE49-F238E27FC236}">
                <a16:creationId xmlns:a16="http://schemas.microsoft.com/office/drawing/2014/main" id="{C70CD4A3-5198-9553-CCF2-EC9A45B9B2AF}"/>
              </a:ext>
            </a:extLst>
          </p:cNvPr>
          <p:cNvPicPr>
            <a:picLocks noChangeAspect="1"/>
          </p:cNvPicPr>
          <p:nvPr/>
        </p:nvPicPr>
        <p:blipFill>
          <a:blip r:embed="rId2" cstate="print"/>
          <a:stretch>
            <a:fillRect/>
          </a:stretch>
        </p:blipFill>
        <p:spPr>
          <a:xfrm>
            <a:off x="3946494" y="627573"/>
            <a:ext cx="553673" cy="590134"/>
          </a:xfrm>
          <a:prstGeom prst="rect">
            <a:avLst/>
          </a:prstGeom>
        </p:spPr>
      </p:pic>
      <p:pic>
        <p:nvPicPr>
          <p:cNvPr id="20" name="Image 19">
            <a:extLst>
              <a:ext uri="{FF2B5EF4-FFF2-40B4-BE49-F238E27FC236}">
                <a16:creationId xmlns:a16="http://schemas.microsoft.com/office/drawing/2014/main" id="{5A9C2982-4197-ECC6-349E-892D22043D06}"/>
              </a:ext>
            </a:extLst>
          </p:cNvPr>
          <p:cNvPicPr>
            <a:picLocks noChangeAspect="1"/>
          </p:cNvPicPr>
          <p:nvPr/>
        </p:nvPicPr>
        <p:blipFill>
          <a:blip r:embed="rId3" cstate="print"/>
          <a:stretch>
            <a:fillRect/>
          </a:stretch>
        </p:blipFill>
        <p:spPr>
          <a:xfrm>
            <a:off x="8519428" y="647024"/>
            <a:ext cx="561294" cy="602165"/>
          </a:xfrm>
          <a:prstGeom prst="rect">
            <a:avLst/>
          </a:prstGeom>
        </p:spPr>
      </p:pic>
      <p:pic>
        <p:nvPicPr>
          <p:cNvPr id="23" name="Image 22">
            <a:extLst>
              <a:ext uri="{FF2B5EF4-FFF2-40B4-BE49-F238E27FC236}">
                <a16:creationId xmlns:a16="http://schemas.microsoft.com/office/drawing/2014/main" id="{8F16AFB0-2A32-B9E2-0723-409DEAC9C61D}"/>
              </a:ext>
            </a:extLst>
          </p:cNvPr>
          <p:cNvPicPr>
            <a:picLocks noChangeAspect="1"/>
          </p:cNvPicPr>
          <p:nvPr/>
        </p:nvPicPr>
        <p:blipFill>
          <a:blip r:embed="rId4" cstate="print"/>
          <a:stretch>
            <a:fillRect/>
          </a:stretch>
        </p:blipFill>
        <p:spPr>
          <a:xfrm>
            <a:off x="7110374" y="457752"/>
            <a:ext cx="341524" cy="847326"/>
          </a:xfrm>
          <a:prstGeom prst="rect">
            <a:avLst/>
          </a:prstGeom>
        </p:spPr>
      </p:pic>
      <p:pic>
        <p:nvPicPr>
          <p:cNvPr id="31" name="Image 30">
            <a:extLst>
              <a:ext uri="{FF2B5EF4-FFF2-40B4-BE49-F238E27FC236}">
                <a16:creationId xmlns:a16="http://schemas.microsoft.com/office/drawing/2014/main" id="{FE852EBA-21CC-8D98-693A-E462BD378372}"/>
              </a:ext>
            </a:extLst>
          </p:cNvPr>
          <p:cNvPicPr>
            <a:picLocks noChangeAspect="1"/>
          </p:cNvPicPr>
          <p:nvPr/>
        </p:nvPicPr>
        <p:blipFill>
          <a:blip r:embed="rId5" cstate="print"/>
          <a:stretch>
            <a:fillRect/>
          </a:stretch>
        </p:blipFill>
        <p:spPr>
          <a:xfrm>
            <a:off x="5261311" y="460712"/>
            <a:ext cx="840724" cy="802592"/>
          </a:xfrm>
          <a:prstGeom prst="rect">
            <a:avLst/>
          </a:prstGeom>
        </p:spPr>
      </p:pic>
      <p:pic>
        <p:nvPicPr>
          <p:cNvPr id="39" name="Image 38">
            <a:extLst>
              <a:ext uri="{FF2B5EF4-FFF2-40B4-BE49-F238E27FC236}">
                <a16:creationId xmlns:a16="http://schemas.microsoft.com/office/drawing/2014/main" id="{84BBC10C-2558-BAC8-E9D3-341EBDB8E9A4}"/>
              </a:ext>
            </a:extLst>
          </p:cNvPr>
          <p:cNvPicPr>
            <a:picLocks noChangeAspect="1"/>
          </p:cNvPicPr>
          <p:nvPr/>
        </p:nvPicPr>
        <p:blipFill>
          <a:blip r:embed="rId6" cstate="print"/>
          <a:stretch>
            <a:fillRect/>
          </a:stretch>
        </p:blipFill>
        <p:spPr>
          <a:xfrm>
            <a:off x="8661945" y="5577212"/>
            <a:ext cx="299305" cy="843969"/>
          </a:xfrm>
          <a:prstGeom prst="rect">
            <a:avLst/>
          </a:prstGeom>
        </p:spPr>
      </p:pic>
      <p:pic>
        <p:nvPicPr>
          <p:cNvPr id="42" name="Image 41">
            <a:extLst>
              <a:ext uri="{FF2B5EF4-FFF2-40B4-BE49-F238E27FC236}">
                <a16:creationId xmlns:a16="http://schemas.microsoft.com/office/drawing/2014/main" id="{CFFAC5BC-9563-D7D9-9F56-B7692649571A}"/>
              </a:ext>
            </a:extLst>
          </p:cNvPr>
          <p:cNvPicPr>
            <a:picLocks noChangeAspect="1"/>
          </p:cNvPicPr>
          <p:nvPr/>
        </p:nvPicPr>
        <p:blipFill>
          <a:blip r:embed="rId7" cstate="print"/>
          <a:stretch>
            <a:fillRect/>
          </a:stretch>
        </p:blipFill>
        <p:spPr>
          <a:xfrm>
            <a:off x="3941702" y="5691197"/>
            <a:ext cx="501107" cy="843969"/>
          </a:xfrm>
          <a:prstGeom prst="rect">
            <a:avLst/>
          </a:prstGeom>
        </p:spPr>
      </p:pic>
      <p:pic>
        <p:nvPicPr>
          <p:cNvPr id="51" name="Image 50">
            <a:extLst>
              <a:ext uri="{FF2B5EF4-FFF2-40B4-BE49-F238E27FC236}">
                <a16:creationId xmlns:a16="http://schemas.microsoft.com/office/drawing/2014/main" id="{22C1A6A0-3DAC-7247-C559-0B08DCC70E73}"/>
              </a:ext>
            </a:extLst>
          </p:cNvPr>
          <p:cNvPicPr>
            <a:picLocks noChangeAspect="1"/>
          </p:cNvPicPr>
          <p:nvPr/>
        </p:nvPicPr>
        <p:blipFill>
          <a:blip r:embed="rId8" cstate="print"/>
          <a:stretch>
            <a:fillRect/>
          </a:stretch>
        </p:blipFill>
        <p:spPr>
          <a:xfrm>
            <a:off x="6737352" y="5571971"/>
            <a:ext cx="527989" cy="904208"/>
          </a:xfrm>
          <a:prstGeom prst="rect">
            <a:avLst/>
          </a:prstGeom>
        </p:spPr>
      </p:pic>
      <p:pic>
        <p:nvPicPr>
          <p:cNvPr id="53" name="Image 52">
            <a:extLst>
              <a:ext uri="{FF2B5EF4-FFF2-40B4-BE49-F238E27FC236}">
                <a16:creationId xmlns:a16="http://schemas.microsoft.com/office/drawing/2014/main" id="{3271A39A-2A3F-E3E2-F46E-0EFF8DCFC5BF}"/>
              </a:ext>
            </a:extLst>
          </p:cNvPr>
          <p:cNvPicPr>
            <a:picLocks noChangeAspect="1"/>
          </p:cNvPicPr>
          <p:nvPr/>
        </p:nvPicPr>
        <p:blipFill>
          <a:blip r:embed="rId9" cstate="print"/>
          <a:stretch>
            <a:fillRect/>
          </a:stretch>
        </p:blipFill>
        <p:spPr>
          <a:xfrm>
            <a:off x="5120706" y="5649588"/>
            <a:ext cx="549477" cy="843969"/>
          </a:xfrm>
          <a:prstGeom prst="rect">
            <a:avLst/>
          </a:prstGeom>
        </p:spPr>
      </p:pic>
    </p:spTree>
    <p:extLst>
      <p:ext uri="{BB962C8B-B14F-4D97-AF65-F5344CB8AC3E}">
        <p14:creationId xmlns:p14="http://schemas.microsoft.com/office/powerpoint/2010/main" val="1730973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8C87C69-6012-F81B-E60B-5BB79874A5E5}"/>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Des </a:t>
            </a:r>
            <a:r>
              <a:rPr lang="en-US" sz="7200" kern="1200" dirty="0" err="1">
                <a:solidFill>
                  <a:schemeClr val="tx1"/>
                </a:solidFill>
                <a:latin typeface="+mj-lt"/>
                <a:ea typeface="+mj-ea"/>
                <a:cs typeface="+mj-cs"/>
              </a:rPr>
              <a:t>exemples</a:t>
            </a:r>
            <a:endParaRPr lang="en-US" sz="7200" kern="1200" dirty="0">
              <a:solidFill>
                <a:schemeClr val="tx1"/>
              </a:solidFill>
              <a:latin typeface="+mj-lt"/>
              <a:ea typeface="+mj-ea"/>
              <a:cs typeface="+mj-cs"/>
            </a:endParaRPr>
          </a:p>
        </p:txBody>
      </p:sp>
      <p:cxnSp>
        <p:nvCxnSpPr>
          <p:cNvPr id="15" name="Straight Connector 1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Espace réservé du pied de page 3">
            <a:extLst>
              <a:ext uri="{FF2B5EF4-FFF2-40B4-BE49-F238E27FC236}">
                <a16:creationId xmlns:a16="http://schemas.microsoft.com/office/drawing/2014/main" id="{72A53CBB-9DBB-3DBB-7F58-23C1A8B1EA5F}"/>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Comment se rendre à l'assiette, MRCAO, 2023/03/16</a:t>
            </a:r>
          </a:p>
        </p:txBody>
      </p:sp>
    </p:spTree>
    <p:extLst>
      <p:ext uri="{BB962C8B-B14F-4D97-AF65-F5344CB8AC3E}">
        <p14:creationId xmlns:p14="http://schemas.microsoft.com/office/powerpoint/2010/main" val="1407512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extLst>
              <a:ext uri="{FF2B5EF4-FFF2-40B4-BE49-F238E27FC236}">
                <a16:creationId xmlns:a16="http://schemas.microsoft.com/office/drawing/2014/main" id="{F36B3D5D-6655-1CE4-A4E2-3AABC821635A}"/>
              </a:ext>
            </a:extLst>
          </p:cNvPr>
          <p:cNvPicPr>
            <a:picLocks noChangeAspect="1"/>
          </p:cNvPicPr>
          <p:nvPr/>
        </p:nvPicPr>
        <p:blipFill>
          <a:blip r:embed="rId2"/>
          <a:stretch>
            <a:fillRect/>
          </a:stretch>
        </p:blipFill>
        <p:spPr>
          <a:xfrm>
            <a:off x="1684208" y="623275"/>
            <a:ext cx="3173830" cy="2644859"/>
          </a:xfrm>
          <a:prstGeom prst="rect">
            <a:avLst/>
          </a:prstGeom>
        </p:spPr>
      </p:pic>
      <p:pic>
        <p:nvPicPr>
          <p:cNvPr id="18" name="Image 17">
            <a:extLst>
              <a:ext uri="{FF2B5EF4-FFF2-40B4-BE49-F238E27FC236}">
                <a16:creationId xmlns:a16="http://schemas.microsoft.com/office/drawing/2014/main" id="{F104D03D-276B-30CE-862B-7831C03556D3}"/>
              </a:ext>
            </a:extLst>
          </p:cNvPr>
          <p:cNvPicPr>
            <a:picLocks noChangeAspect="1"/>
          </p:cNvPicPr>
          <p:nvPr/>
        </p:nvPicPr>
        <p:blipFill>
          <a:blip r:embed="rId3"/>
          <a:stretch>
            <a:fillRect/>
          </a:stretch>
        </p:blipFill>
        <p:spPr>
          <a:xfrm>
            <a:off x="621676" y="3780374"/>
            <a:ext cx="5298894" cy="2256705"/>
          </a:xfrm>
          <a:prstGeom prst="rect">
            <a:avLst/>
          </a:prstGeom>
        </p:spPr>
      </p:pic>
      <p:sp>
        <p:nvSpPr>
          <p:cNvPr id="36" name="Right Triangle 3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086A5A31-B10A-4793-84D4-D785959AE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C4EFCEF-36B6-7366-3412-3373D7C44199}"/>
              </a:ext>
            </a:extLst>
          </p:cNvPr>
          <p:cNvSpPr>
            <a:spLocks noGrp="1"/>
          </p:cNvSpPr>
          <p:nvPr>
            <p:ph type="title"/>
          </p:nvPr>
        </p:nvSpPr>
        <p:spPr>
          <a:xfrm>
            <a:off x="6889833" y="1188637"/>
            <a:ext cx="4218138" cy="1597228"/>
          </a:xfrm>
        </p:spPr>
        <p:txBody>
          <a:bodyPr vert="horz" lIns="91440" tIns="45720" rIns="91440" bIns="45720" rtlCol="0" anchor="ctr">
            <a:normAutofit/>
          </a:bodyPr>
          <a:lstStyle/>
          <a:p>
            <a:r>
              <a:rPr lang="en-US" sz="2200"/>
              <a:t>Fraîcheur Québec </a:t>
            </a:r>
            <a:r>
              <a:rPr lang="en-US" sz="2200" u="sng">
                <a:hlinkClick r:id="rId4"/>
              </a:rPr>
              <a:t>https://www.fraicheurquebec.com/</a:t>
            </a:r>
            <a:br>
              <a:rPr lang="en-US" sz="2200"/>
            </a:br>
            <a:endParaRPr lang="en-US" sz="2200"/>
          </a:p>
        </p:txBody>
      </p:sp>
      <p:sp>
        <p:nvSpPr>
          <p:cNvPr id="4" name="Espace réservé du pied de page 3">
            <a:extLst>
              <a:ext uri="{FF2B5EF4-FFF2-40B4-BE49-F238E27FC236}">
                <a16:creationId xmlns:a16="http://schemas.microsoft.com/office/drawing/2014/main" id="{67A5DA68-7DFA-4A33-A548-AC61E2B6C375}"/>
              </a:ext>
            </a:extLst>
          </p:cNvPr>
          <p:cNvSpPr>
            <a:spLocks noGrp="1"/>
          </p:cNvSpPr>
          <p:nvPr>
            <p:ph type="ftr" sz="quarter" idx="11"/>
          </p:nvPr>
        </p:nvSpPr>
        <p:spPr>
          <a:xfrm rot="5400000">
            <a:off x="-2374833" y="3246436"/>
            <a:ext cx="5607882" cy="365125"/>
          </a:xfrm>
        </p:spPr>
        <p:txBody>
          <a:bodyPr vert="horz" lIns="91440" tIns="45720" rIns="91440" bIns="45720" rtlCol="0" anchor="t">
            <a:normAutofit/>
          </a:bodyPr>
          <a:lstStyle/>
          <a:p>
            <a:pPr algn="l">
              <a:spcAft>
                <a:spcPts val="600"/>
              </a:spcAft>
            </a:pPr>
            <a:r>
              <a:rPr lang="en-US" sz="1150" kern="1200">
                <a:solidFill>
                  <a:schemeClr val="tx1">
                    <a:lumMod val="85000"/>
                    <a:lumOff val="15000"/>
                  </a:schemeClr>
                </a:solidFill>
                <a:latin typeface="+mn-lt"/>
                <a:ea typeface="+mn-ea"/>
                <a:cs typeface="+mn-cs"/>
              </a:rPr>
              <a:t>Comment se rendre à l'assiette, MRCAO, 2023/03/16</a:t>
            </a:r>
          </a:p>
        </p:txBody>
      </p:sp>
      <p:sp>
        <p:nvSpPr>
          <p:cNvPr id="13" name="ZoneTexte 12">
            <a:extLst>
              <a:ext uri="{FF2B5EF4-FFF2-40B4-BE49-F238E27FC236}">
                <a16:creationId xmlns:a16="http://schemas.microsoft.com/office/drawing/2014/main" id="{5819B4F5-5014-CD3B-0DEB-1C3B453A3705}"/>
              </a:ext>
            </a:extLst>
          </p:cNvPr>
          <p:cNvSpPr txBox="1"/>
          <p:nvPr/>
        </p:nvSpPr>
        <p:spPr>
          <a:xfrm>
            <a:off x="6889832" y="2998278"/>
            <a:ext cx="4481320" cy="1959387"/>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fr-CA" sz="2000" dirty="0"/>
              <a:t>Le site de </a:t>
            </a:r>
            <a:r>
              <a:rPr lang="fr-CA" sz="2000" dirty="0" err="1"/>
              <a:t>reference</a:t>
            </a:r>
            <a:r>
              <a:rPr lang="fr-CA" sz="2000" dirty="0"/>
              <a:t> pour trouver les producteurs de fruits et </a:t>
            </a:r>
            <a:r>
              <a:rPr lang="fr-CA" sz="2000" dirty="0" err="1"/>
              <a:t>legumes</a:t>
            </a:r>
            <a:r>
              <a:rPr lang="fr-CA" sz="2000" dirty="0"/>
              <a:t> du Québec. </a:t>
            </a:r>
          </a:p>
          <a:p>
            <a:pPr indent="-228600">
              <a:lnSpc>
                <a:spcPct val="90000"/>
              </a:lnSpc>
              <a:spcAft>
                <a:spcPts val="600"/>
              </a:spcAft>
              <a:buFont typeface="Arial" panose="020B0604020202020204" pitchFamily="34" charset="0"/>
              <a:buChar char="•"/>
            </a:pPr>
            <a:r>
              <a:rPr lang="fr-CA" sz="2000" dirty="0"/>
              <a:t>Conçu pour les chefs, les restaurateurs, les professionnels et les distributeurs des services alimentaires.</a:t>
            </a:r>
          </a:p>
        </p:txBody>
      </p:sp>
    </p:spTree>
    <p:extLst>
      <p:ext uri="{BB962C8B-B14F-4D97-AF65-F5344CB8AC3E}">
        <p14:creationId xmlns:p14="http://schemas.microsoft.com/office/powerpoint/2010/main" val="2738190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ZoneTexte 38">
            <a:extLst>
              <a:ext uri="{FF2B5EF4-FFF2-40B4-BE49-F238E27FC236}">
                <a16:creationId xmlns:a16="http://schemas.microsoft.com/office/drawing/2014/main" id="{875BA0FF-3C2D-7F93-519E-72CAA8232C72}"/>
              </a:ext>
            </a:extLst>
          </p:cNvPr>
          <p:cNvSpPr txBox="1"/>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a:latin typeface="+mj-lt"/>
                <a:ea typeface="+mj-ea"/>
                <a:cs typeface="+mj-cs"/>
              </a:rPr>
              <a:t>100 km Foods </a:t>
            </a:r>
            <a:r>
              <a:rPr lang="en-US" sz="2500">
                <a:latin typeface="+mj-lt"/>
                <a:ea typeface="+mj-ea"/>
                <a:cs typeface="+mj-cs"/>
                <a:hlinkClick r:id="rId2"/>
              </a:rPr>
              <a:t>https://market.100kmfoods.com/</a:t>
            </a:r>
            <a:endParaRPr lang="en-US" sz="2500">
              <a:latin typeface="+mj-lt"/>
              <a:ea typeface="+mj-ea"/>
              <a:cs typeface="+mj-cs"/>
            </a:endParaRPr>
          </a:p>
          <a:p>
            <a:pPr>
              <a:lnSpc>
                <a:spcPct val="90000"/>
              </a:lnSpc>
              <a:spcBef>
                <a:spcPct val="0"/>
              </a:spcBef>
              <a:spcAft>
                <a:spcPts val="600"/>
              </a:spcAft>
            </a:pPr>
            <a:endParaRPr lang="en-US" sz="2500">
              <a:latin typeface="+mj-lt"/>
              <a:ea typeface="+mj-ea"/>
              <a:cs typeface="+mj-cs"/>
            </a:endParaRPr>
          </a:p>
        </p:txBody>
      </p:sp>
      <p:grpSp>
        <p:nvGrpSpPr>
          <p:cNvPr id="46" name="Group 4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47" name="Rectangle 4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ZoneTexte 30">
            <a:extLst>
              <a:ext uri="{FF2B5EF4-FFF2-40B4-BE49-F238E27FC236}">
                <a16:creationId xmlns:a16="http://schemas.microsoft.com/office/drawing/2014/main" id="{7638174B-B431-6157-0D79-4AF91CB06803}"/>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fr-CA" sz="1900" dirty="0"/>
              <a:t>100km </a:t>
            </a:r>
            <a:r>
              <a:rPr lang="fr-CA" sz="1900" dirty="0" err="1"/>
              <a:t>Foods</a:t>
            </a:r>
            <a:r>
              <a:rPr lang="fr-CA" sz="1900" dirty="0"/>
              <a:t> </a:t>
            </a:r>
          </a:p>
          <a:p>
            <a:pPr lvl="1" indent="-228600">
              <a:lnSpc>
                <a:spcPct val="90000"/>
              </a:lnSpc>
              <a:spcAft>
                <a:spcPts val="600"/>
              </a:spcAft>
              <a:buFont typeface="Arial" panose="020B0604020202020204" pitchFamily="34" charset="0"/>
              <a:buChar char="•"/>
            </a:pPr>
            <a:r>
              <a:rPr lang="fr-CA" sz="1900" dirty="0"/>
              <a:t>Distributeur alimentaire local à Toronto</a:t>
            </a:r>
          </a:p>
          <a:p>
            <a:pPr lvl="1" indent="-228600">
              <a:lnSpc>
                <a:spcPct val="90000"/>
              </a:lnSpc>
              <a:spcAft>
                <a:spcPts val="600"/>
              </a:spcAft>
              <a:buFont typeface="Arial" panose="020B0604020202020204" pitchFamily="34" charset="0"/>
              <a:buChar char="•"/>
            </a:pPr>
            <a:r>
              <a:rPr lang="fr-CA" sz="1900" dirty="0"/>
              <a:t>Relie les restaurants et les consommateurs.</a:t>
            </a:r>
          </a:p>
          <a:p>
            <a:pPr lvl="1" indent="-228600">
              <a:lnSpc>
                <a:spcPct val="90000"/>
              </a:lnSpc>
              <a:spcAft>
                <a:spcPts val="600"/>
              </a:spcAft>
              <a:buFont typeface="Arial" panose="020B0604020202020204" pitchFamily="34" charset="0"/>
              <a:buChar char="•"/>
            </a:pPr>
            <a:r>
              <a:rPr lang="fr-CA" sz="1900" dirty="0"/>
              <a:t>Plus de 1000 produits alimentaires locaux disponibles toute l'année</a:t>
            </a:r>
          </a:p>
          <a:p>
            <a:pPr lvl="1" indent="-228600">
              <a:lnSpc>
                <a:spcPct val="90000"/>
              </a:lnSpc>
              <a:spcAft>
                <a:spcPts val="600"/>
              </a:spcAft>
              <a:buFont typeface="Arial" panose="020B0604020202020204" pitchFamily="34" charset="0"/>
              <a:buChar char="•"/>
            </a:pPr>
            <a:r>
              <a:rPr lang="fr-CA" sz="1900" dirty="0"/>
              <a:t>Une vaste sélection de produits, </a:t>
            </a:r>
          </a:p>
          <a:p>
            <a:pPr lvl="2" indent="-228600">
              <a:lnSpc>
                <a:spcPct val="90000"/>
              </a:lnSpc>
              <a:spcAft>
                <a:spcPts val="600"/>
              </a:spcAft>
              <a:buFont typeface="Arial" panose="020B0604020202020204" pitchFamily="34" charset="0"/>
              <a:buChar char="•"/>
            </a:pPr>
            <a:r>
              <a:rPr lang="fr-CA" sz="1900" dirty="0"/>
              <a:t>de viande,</a:t>
            </a:r>
          </a:p>
          <a:p>
            <a:pPr lvl="2" indent="-228600">
              <a:lnSpc>
                <a:spcPct val="90000"/>
              </a:lnSpc>
              <a:spcAft>
                <a:spcPts val="600"/>
              </a:spcAft>
              <a:buFont typeface="Arial" panose="020B0604020202020204" pitchFamily="34" charset="0"/>
              <a:buChar char="•"/>
            </a:pPr>
            <a:r>
              <a:rPr lang="fr-CA" sz="1900" dirty="0"/>
              <a:t>de fruits de mer durables,</a:t>
            </a:r>
          </a:p>
          <a:p>
            <a:pPr lvl="2" indent="-228600">
              <a:lnSpc>
                <a:spcPct val="90000"/>
              </a:lnSpc>
              <a:spcAft>
                <a:spcPts val="600"/>
              </a:spcAft>
              <a:buFont typeface="Arial" panose="020B0604020202020204" pitchFamily="34" charset="0"/>
              <a:buChar char="•"/>
            </a:pPr>
            <a:r>
              <a:rPr lang="fr-CA" sz="1900" dirty="0"/>
              <a:t>de produits laitiers,</a:t>
            </a:r>
          </a:p>
          <a:p>
            <a:pPr lvl="2" indent="-228600">
              <a:lnSpc>
                <a:spcPct val="90000"/>
              </a:lnSpc>
              <a:spcAft>
                <a:spcPts val="600"/>
              </a:spcAft>
              <a:buFont typeface="Arial" panose="020B0604020202020204" pitchFamily="34" charset="0"/>
              <a:buChar char="•"/>
            </a:pPr>
            <a:r>
              <a:rPr lang="fr-CA" sz="1900" dirty="0"/>
              <a:t>produits secs. </a:t>
            </a:r>
          </a:p>
          <a:p>
            <a:pPr indent="-228600">
              <a:lnSpc>
                <a:spcPct val="90000"/>
              </a:lnSpc>
              <a:spcAft>
                <a:spcPts val="600"/>
              </a:spcAft>
              <a:buFont typeface="Arial" panose="020B0604020202020204" pitchFamily="34" charset="0"/>
              <a:buChar char="•"/>
            </a:pPr>
            <a:endParaRPr lang="en-US" sz="1900" dirty="0"/>
          </a:p>
        </p:txBody>
      </p:sp>
      <p:sp>
        <p:nvSpPr>
          <p:cNvPr id="52" name="Rectangle 5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BD22941B-8CF2-B524-A3D3-4E84BE5B7D8B}"/>
              </a:ext>
            </a:extLst>
          </p:cNvPr>
          <p:cNvPicPr>
            <a:picLocks noChangeAspect="1"/>
          </p:cNvPicPr>
          <p:nvPr/>
        </p:nvPicPr>
        <p:blipFill rotWithShape="1">
          <a:blip r:embed="rId3"/>
          <a:srcRect t="3062" r="4" b="4"/>
          <a:stretch/>
        </p:blipFill>
        <p:spPr>
          <a:xfrm>
            <a:off x="5977788" y="799352"/>
            <a:ext cx="5425410" cy="5259296"/>
          </a:xfrm>
          <a:prstGeom prst="rect">
            <a:avLst/>
          </a:prstGeom>
        </p:spPr>
      </p:pic>
      <p:sp>
        <p:nvSpPr>
          <p:cNvPr id="4" name="Espace réservé du pied de page 3">
            <a:extLst>
              <a:ext uri="{FF2B5EF4-FFF2-40B4-BE49-F238E27FC236}">
                <a16:creationId xmlns:a16="http://schemas.microsoft.com/office/drawing/2014/main" id="{66F8C731-E4C0-57C6-BE26-841EF14A8B21}"/>
              </a:ext>
            </a:extLst>
          </p:cNvPr>
          <p:cNvSpPr>
            <a:spLocks noGrp="1"/>
          </p:cNvSpPr>
          <p:nvPr>
            <p:ph type="ftr" sz="quarter" idx="11"/>
          </p:nvPr>
        </p:nvSpPr>
        <p:spPr>
          <a:xfrm>
            <a:off x="5685810" y="6492240"/>
            <a:ext cx="3050866" cy="365125"/>
          </a:xfrm>
        </p:spPr>
        <p:txBody>
          <a:bodyPr vert="horz" lIns="91440" tIns="45720" rIns="91440" bIns="45720" rtlCol="0" anchor="ctr">
            <a:normAutofit/>
          </a:bodyPr>
          <a:lstStyle/>
          <a:p>
            <a:pPr algn="l">
              <a:lnSpc>
                <a:spcPct val="90000"/>
              </a:lnSpc>
              <a:spcAft>
                <a:spcPts val="600"/>
              </a:spcAft>
              <a:defRPr/>
            </a:pPr>
            <a:r>
              <a:rPr lang="en-US" sz="1000" kern="1200">
                <a:solidFill>
                  <a:prstClr val="black">
                    <a:tint val="75000"/>
                  </a:prstClr>
                </a:solidFill>
                <a:latin typeface="Calibri" panose="020F0502020204030204"/>
                <a:ea typeface="+mn-ea"/>
                <a:cs typeface="+mn-cs"/>
              </a:rPr>
              <a:t>Comment se rendre à l'assiette, MRCAO, 2023/03/16</a:t>
            </a:r>
          </a:p>
        </p:txBody>
      </p:sp>
      <p:sp>
        <p:nvSpPr>
          <p:cNvPr id="10" name="ZoneTexte 9">
            <a:extLst>
              <a:ext uri="{FF2B5EF4-FFF2-40B4-BE49-F238E27FC236}">
                <a16:creationId xmlns:a16="http://schemas.microsoft.com/office/drawing/2014/main" id="{04DDD0E4-54D1-03D5-5C93-498FC070BCE9}"/>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1" name="ZoneTexte 10">
            <a:extLst>
              <a:ext uri="{FF2B5EF4-FFF2-40B4-BE49-F238E27FC236}">
                <a16:creationId xmlns:a16="http://schemas.microsoft.com/office/drawing/2014/main" id="{E8229008-E32A-F7E9-2F62-948CC2519B17}"/>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2" name="ZoneTexte 11">
            <a:extLst>
              <a:ext uri="{FF2B5EF4-FFF2-40B4-BE49-F238E27FC236}">
                <a16:creationId xmlns:a16="http://schemas.microsoft.com/office/drawing/2014/main" id="{33794199-7E4E-4B47-AD9F-4BCAE48DE86D}"/>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9" name="ZoneTexte 18">
            <a:extLst>
              <a:ext uri="{FF2B5EF4-FFF2-40B4-BE49-F238E27FC236}">
                <a16:creationId xmlns:a16="http://schemas.microsoft.com/office/drawing/2014/main" id="{FDEAB26D-B4EC-7911-128A-558792245536}"/>
              </a:ext>
            </a:extLst>
          </p:cNvPr>
          <p:cNvSpPr txBox="1"/>
          <p:nvPr/>
        </p:nvSpPr>
        <p:spPr>
          <a:xfrm>
            <a:off x="4038600" y="1509316"/>
            <a:ext cx="184731" cy="369332"/>
          </a:xfrm>
          <a:prstGeom prst="rect">
            <a:avLst/>
          </a:prstGeom>
          <a:noFill/>
        </p:spPr>
        <p:txBody>
          <a:bodyPr wrap="none" rtlCol="0">
            <a:spAutoFit/>
          </a:bodyPr>
          <a:lstStyle/>
          <a:p>
            <a:endParaRPr lang="fr-CA" dirty="0"/>
          </a:p>
        </p:txBody>
      </p:sp>
    </p:spTree>
    <p:extLst>
      <p:ext uri="{BB962C8B-B14F-4D97-AF65-F5344CB8AC3E}">
        <p14:creationId xmlns:p14="http://schemas.microsoft.com/office/powerpoint/2010/main" val="70801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4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 17">
            <a:extLst>
              <a:ext uri="{FF2B5EF4-FFF2-40B4-BE49-F238E27FC236}">
                <a16:creationId xmlns:a16="http://schemas.microsoft.com/office/drawing/2014/main" id="{9909EFF2-A642-D3B2-A6FA-A38226299225}"/>
              </a:ext>
            </a:extLst>
          </p:cNvPr>
          <p:cNvPicPr>
            <a:picLocks noChangeAspect="1"/>
          </p:cNvPicPr>
          <p:nvPr/>
        </p:nvPicPr>
        <p:blipFill>
          <a:blip r:embed="rId2"/>
          <a:stretch>
            <a:fillRect/>
          </a:stretch>
        </p:blipFill>
        <p:spPr>
          <a:xfrm>
            <a:off x="908550" y="3929164"/>
            <a:ext cx="6759620" cy="2839040"/>
          </a:xfrm>
          <a:prstGeom prst="rect">
            <a:avLst/>
          </a:prstGeom>
        </p:spPr>
      </p:pic>
      <p:pic>
        <p:nvPicPr>
          <p:cNvPr id="30" name="Image 29">
            <a:extLst>
              <a:ext uri="{FF2B5EF4-FFF2-40B4-BE49-F238E27FC236}">
                <a16:creationId xmlns:a16="http://schemas.microsoft.com/office/drawing/2014/main" id="{E67449F4-8AE2-5C12-AE12-36DE0F8AC346}"/>
              </a:ext>
            </a:extLst>
          </p:cNvPr>
          <p:cNvPicPr>
            <a:picLocks noChangeAspect="1"/>
          </p:cNvPicPr>
          <p:nvPr/>
        </p:nvPicPr>
        <p:blipFill>
          <a:blip r:embed="rId3"/>
          <a:stretch>
            <a:fillRect/>
          </a:stretch>
        </p:blipFill>
        <p:spPr>
          <a:xfrm>
            <a:off x="621676" y="1195220"/>
            <a:ext cx="3874124" cy="1500969"/>
          </a:xfrm>
          <a:prstGeom prst="rect">
            <a:avLst/>
          </a:prstGeom>
        </p:spPr>
      </p:pic>
      <p:sp>
        <p:nvSpPr>
          <p:cNvPr id="62" name="Right Triangle 48">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833072B4-4EF4-165A-4669-667348F3DF73}"/>
              </a:ext>
            </a:extLst>
          </p:cNvPr>
          <p:cNvSpPr txBox="1"/>
          <p:nvPr/>
        </p:nvSpPr>
        <p:spPr>
          <a:xfrm>
            <a:off x="5465659" y="1188637"/>
            <a:ext cx="5642312" cy="1597228"/>
          </a:xfrm>
          <a:prstGeom prst="rect">
            <a:avLst/>
          </a:prstGeom>
        </p:spPr>
        <p:txBody>
          <a:bodyPr vert="horz" lIns="91440" tIns="45720" rIns="91440" bIns="45720" rtlCol="0" anchor="ctr">
            <a:normAutofit/>
          </a:bodyPr>
          <a:lstStyle/>
          <a:p>
            <a:pPr>
              <a:lnSpc>
                <a:spcPct val="90000"/>
              </a:lnSpc>
              <a:spcBef>
                <a:spcPct val="0"/>
              </a:spcBef>
              <a:spcAft>
                <a:spcPts val="600"/>
              </a:spcAft>
            </a:pPr>
            <a:r>
              <a:rPr kumimoji="0" lang="en-US" sz="3400" b="0" i="0" u="none" strike="noStrike" cap="none" spc="0" normalizeH="0" baseline="0" noProof="0">
                <a:ln>
                  <a:noFill/>
                </a:ln>
                <a:effectLst/>
                <a:uLnTx/>
                <a:uFillTx/>
                <a:latin typeface="+mj-lt"/>
                <a:ea typeface="+mj-ea"/>
                <a:cs typeface="+mj-cs"/>
              </a:rPr>
              <a:t>Arrivage </a:t>
            </a:r>
            <a:r>
              <a:rPr kumimoji="0" lang="en-US" sz="3400" b="0" i="0" u="sng" strike="noStrike" cap="none" spc="0" normalizeH="0" baseline="0" noProof="0">
                <a:ln>
                  <a:noFill/>
                </a:ln>
                <a:effectLst/>
                <a:uLnTx/>
                <a:uFillTx/>
                <a:latin typeface="+mj-lt"/>
                <a:ea typeface="+mj-ea"/>
                <a:cs typeface="+mj-cs"/>
                <a:hlinkClick r:id="rId4"/>
              </a:rPr>
              <a:t>https://www.arrivage.com/</a:t>
            </a:r>
            <a:br>
              <a:rPr kumimoji="0" lang="en-US" sz="3400" b="0" i="0" u="none" strike="noStrike" cap="none" spc="0" normalizeH="0" baseline="0" noProof="0">
                <a:ln>
                  <a:noFill/>
                </a:ln>
                <a:effectLst/>
                <a:uLnTx/>
                <a:uFillTx/>
                <a:latin typeface="+mj-lt"/>
                <a:ea typeface="+mj-ea"/>
                <a:cs typeface="+mj-cs"/>
              </a:rPr>
            </a:br>
            <a:endParaRPr lang="en-US" sz="3400">
              <a:latin typeface="+mj-lt"/>
              <a:ea typeface="+mj-ea"/>
              <a:cs typeface="+mj-cs"/>
            </a:endParaRPr>
          </a:p>
        </p:txBody>
      </p:sp>
      <p:sp>
        <p:nvSpPr>
          <p:cNvPr id="4" name="Espace réservé du pied de page 3">
            <a:extLst>
              <a:ext uri="{FF2B5EF4-FFF2-40B4-BE49-F238E27FC236}">
                <a16:creationId xmlns:a16="http://schemas.microsoft.com/office/drawing/2014/main" id="{66F8C731-E4C0-57C6-BE26-841EF14A8B21}"/>
              </a:ext>
            </a:extLst>
          </p:cNvPr>
          <p:cNvSpPr>
            <a:spLocks noGrp="1"/>
          </p:cNvSpPr>
          <p:nvPr>
            <p:ph type="ftr" sz="quarter" idx="11"/>
          </p:nvPr>
        </p:nvSpPr>
        <p:spPr>
          <a:xfrm rot="5400000">
            <a:off x="-2374833" y="3246436"/>
            <a:ext cx="5607882" cy="365125"/>
          </a:xfrm>
        </p:spPr>
        <p:txBody>
          <a:bodyPr vert="horz" lIns="91440" tIns="45720" rIns="91440" bIns="45720" rtlCol="0" anchor="t">
            <a:normAutofit/>
          </a:bodyPr>
          <a:lstStyle/>
          <a:p>
            <a:pPr algn="l">
              <a:spcAft>
                <a:spcPts val="600"/>
              </a:spcAft>
            </a:pPr>
            <a:r>
              <a:rPr lang="en-US" sz="1150" kern="1200">
                <a:solidFill>
                  <a:schemeClr val="tx1">
                    <a:lumMod val="85000"/>
                    <a:lumOff val="15000"/>
                  </a:schemeClr>
                </a:solidFill>
                <a:latin typeface="+mn-lt"/>
                <a:ea typeface="+mn-ea"/>
                <a:cs typeface="+mn-cs"/>
              </a:rPr>
              <a:t>Comment se rendre à l'assiette, MRCAO, 2023/03/16</a:t>
            </a:r>
          </a:p>
        </p:txBody>
      </p:sp>
      <p:sp>
        <p:nvSpPr>
          <p:cNvPr id="37" name="ZoneTexte 36">
            <a:extLst>
              <a:ext uri="{FF2B5EF4-FFF2-40B4-BE49-F238E27FC236}">
                <a16:creationId xmlns:a16="http://schemas.microsoft.com/office/drawing/2014/main" id="{624DE5C8-D04B-274C-1906-A6B3656E7FF4}"/>
              </a:ext>
            </a:extLst>
          </p:cNvPr>
          <p:cNvSpPr txBox="1"/>
          <p:nvPr/>
        </p:nvSpPr>
        <p:spPr>
          <a:xfrm>
            <a:off x="5465659" y="2362954"/>
            <a:ext cx="5769691" cy="336352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fr-CA" sz="1700" dirty="0"/>
              <a:t>La plateforme Arrivage est une solution numérique de gestion des ventes b2b pour agriculteurs et artisans.</a:t>
            </a:r>
          </a:p>
          <a:p>
            <a:pPr indent="-228600">
              <a:lnSpc>
                <a:spcPct val="90000"/>
              </a:lnSpc>
              <a:spcAft>
                <a:spcPts val="600"/>
              </a:spcAft>
              <a:buFont typeface="Arial" panose="020B0604020202020204" pitchFamily="34" charset="0"/>
              <a:buChar char="•"/>
            </a:pPr>
            <a:r>
              <a:rPr lang="fr-CA" sz="1700" dirty="0"/>
              <a:t>Développée sur mesure, la plateforme permet aux producteurs et à leurs clients d'échanger plus facilement</a:t>
            </a:r>
          </a:p>
          <a:p>
            <a:pPr indent="-228600">
              <a:lnSpc>
                <a:spcPct val="90000"/>
              </a:lnSpc>
              <a:spcAft>
                <a:spcPts val="600"/>
              </a:spcAft>
              <a:buFont typeface="Arial" panose="020B0604020202020204" pitchFamily="34" charset="0"/>
              <a:buChar char="•"/>
            </a:pPr>
            <a:r>
              <a:rPr lang="fr-CA" sz="1700" dirty="0"/>
              <a:t>Outil de commande simple et intelligent. </a:t>
            </a:r>
          </a:p>
          <a:p>
            <a:pPr indent="-228600">
              <a:lnSpc>
                <a:spcPct val="90000"/>
              </a:lnSpc>
              <a:spcAft>
                <a:spcPts val="600"/>
              </a:spcAft>
              <a:buFont typeface="Arial" panose="020B0604020202020204" pitchFamily="34" charset="0"/>
              <a:buChar char="•"/>
            </a:pPr>
            <a:r>
              <a:rPr lang="fr-CA" sz="1700" dirty="0"/>
              <a:t>La plateforme favorise les échanges et les informations en temps réel pour accroître la présence des produits bioalimentaires d’ici sur les marchés.</a:t>
            </a:r>
          </a:p>
        </p:txBody>
      </p:sp>
      <p:sp>
        <p:nvSpPr>
          <p:cNvPr id="10" name="ZoneTexte 9">
            <a:extLst>
              <a:ext uri="{FF2B5EF4-FFF2-40B4-BE49-F238E27FC236}">
                <a16:creationId xmlns:a16="http://schemas.microsoft.com/office/drawing/2014/main" id="{04DDD0E4-54D1-03D5-5C93-498FC070BCE9}"/>
              </a:ext>
            </a:extLst>
          </p:cNvPr>
          <p:cNvSpPr txBox="1"/>
          <p:nvPr/>
        </p:nvSpPr>
        <p:spPr>
          <a:xfrm>
            <a:off x="5638800" y="2974109"/>
            <a:ext cx="914400" cy="914400"/>
          </a:xfrm>
          <a:prstGeom prst="rect">
            <a:avLst/>
          </a:prstGeom>
          <a:noFill/>
        </p:spPr>
        <p:txBody>
          <a:bodyPr wrap="square" rtlCol="0">
            <a:spAutoFit/>
          </a:bodyPr>
          <a:lstStyle/>
          <a:p>
            <a:endParaRPr lang="fr-CA" dirty="0"/>
          </a:p>
        </p:txBody>
      </p:sp>
      <p:sp>
        <p:nvSpPr>
          <p:cNvPr id="19" name="ZoneTexte 18">
            <a:extLst>
              <a:ext uri="{FF2B5EF4-FFF2-40B4-BE49-F238E27FC236}">
                <a16:creationId xmlns:a16="http://schemas.microsoft.com/office/drawing/2014/main" id="{FDEAB26D-B4EC-7911-128A-558792245536}"/>
              </a:ext>
            </a:extLst>
          </p:cNvPr>
          <p:cNvSpPr txBox="1"/>
          <p:nvPr/>
        </p:nvSpPr>
        <p:spPr>
          <a:xfrm>
            <a:off x="4038600" y="1509316"/>
            <a:ext cx="184731" cy="369332"/>
          </a:xfrm>
          <a:prstGeom prst="rect">
            <a:avLst/>
          </a:prstGeom>
          <a:noFill/>
        </p:spPr>
        <p:txBody>
          <a:bodyPr wrap="none" rtlCol="0">
            <a:spAutoFit/>
          </a:bodyPr>
          <a:lstStyle/>
          <a:p>
            <a:endParaRPr lang="fr-CA" dirty="0"/>
          </a:p>
        </p:txBody>
      </p:sp>
    </p:spTree>
    <p:extLst>
      <p:ext uri="{BB962C8B-B14F-4D97-AF65-F5344CB8AC3E}">
        <p14:creationId xmlns:p14="http://schemas.microsoft.com/office/powerpoint/2010/main" val="4252878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C4EFCEF-36B6-7366-3412-3373D7C44199}"/>
              </a:ext>
            </a:extLst>
          </p:cNvPr>
          <p:cNvSpPr>
            <a:spLocks noGrp="1"/>
          </p:cNvSpPr>
          <p:nvPr>
            <p:ph type="title"/>
          </p:nvPr>
        </p:nvSpPr>
        <p:spPr>
          <a:xfrm>
            <a:off x="6805442" y="525982"/>
            <a:ext cx="5028050" cy="1360175"/>
          </a:xfrm>
        </p:spPr>
        <p:txBody>
          <a:bodyPr vert="horz" lIns="91440" tIns="45720" rIns="91440" bIns="45720" rtlCol="0" anchor="b">
            <a:normAutofit fontScale="90000"/>
          </a:bodyPr>
          <a:lstStyle/>
          <a:p>
            <a:r>
              <a:rPr lang="en-US" sz="2500" kern="1200" dirty="0">
                <a:solidFill>
                  <a:schemeClr val="tx1"/>
                </a:solidFill>
                <a:latin typeface="+mj-lt"/>
                <a:ea typeface="+mj-ea"/>
                <a:cs typeface="+mj-cs"/>
              </a:rPr>
              <a:t>Marché à table </a:t>
            </a:r>
            <a:r>
              <a:rPr lang="en-US" sz="2500" u="sng" kern="1200" dirty="0">
                <a:solidFill>
                  <a:schemeClr val="tx1"/>
                </a:solidFill>
                <a:latin typeface="+mj-lt"/>
                <a:ea typeface="+mj-ea"/>
                <a:cs typeface="+mj-cs"/>
                <a:hlinkClick r:id="rId2"/>
              </a:rPr>
              <a:t>https://www.marcheatable.com</a:t>
            </a:r>
            <a:br>
              <a:rPr lang="en-US" sz="2500" u="sng" kern="1200" dirty="0">
                <a:solidFill>
                  <a:schemeClr val="tx1"/>
                </a:solidFill>
                <a:latin typeface="+mj-lt"/>
                <a:ea typeface="+mj-ea"/>
                <a:cs typeface="+mj-cs"/>
              </a:rPr>
            </a:br>
            <a:br>
              <a:rPr lang="en-US" sz="2500"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sp>
        <p:nvSpPr>
          <p:cNvPr id="1048" name="Rectangle 104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104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du contenu 7">
            <a:extLst>
              <a:ext uri="{FF2B5EF4-FFF2-40B4-BE49-F238E27FC236}">
                <a16:creationId xmlns:a16="http://schemas.microsoft.com/office/drawing/2014/main" id="{36A6D7C7-333C-0458-674F-E5CD2B164983}"/>
              </a:ext>
            </a:extLst>
          </p:cNvPr>
          <p:cNvPicPr>
            <a:picLocks noGrp="1" noChangeAspect="1"/>
          </p:cNvPicPr>
          <p:nvPr>
            <p:ph idx="1"/>
          </p:nvPr>
        </p:nvPicPr>
        <p:blipFill rotWithShape="1">
          <a:blip r:embed="rId3"/>
          <a:srcRect l="27475" t="28843" r="27251" b="13708"/>
          <a:stretch/>
        </p:blipFill>
        <p:spPr>
          <a:xfrm>
            <a:off x="507421" y="525982"/>
            <a:ext cx="5628018" cy="3802844"/>
          </a:xfrm>
          <a:prstGeom prst="rect">
            <a:avLst/>
          </a:prstGeom>
        </p:spPr>
      </p:pic>
      <p:sp>
        <p:nvSpPr>
          <p:cNvPr id="1052" name="Rectangle 105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ZoneTexte 1031">
            <a:extLst>
              <a:ext uri="{FF2B5EF4-FFF2-40B4-BE49-F238E27FC236}">
                <a16:creationId xmlns:a16="http://schemas.microsoft.com/office/drawing/2014/main" id="{6DEB5518-F18C-C655-2685-A260FCC5F71A}"/>
              </a:ext>
            </a:extLst>
          </p:cNvPr>
          <p:cNvSpPr txBox="1"/>
          <p:nvPr/>
        </p:nvSpPr>
        <p:spPr>
          <a:xfrm>
            <a:off x="7239012"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t>FORMULE – Paniers</a:t>
            </a:r>
          </a:p>
          <a:p>
            <a:pPr indent="-228600">
              <a:lnSpc>
                <a:spcPct val="90000"/>
              </a:lnSpc>
              <a:spcAft>
                <a:spcPts val="600"/>
              </a:spcAft>
              <a:buFont typeface="Arial" panose="020B0604020202020204" pitchFamily="34" charset="0"/>
              <a:buChar char="•"/>
            </a:pPr>
            <a:r>
              <a:rPr lang="en-US"/>
              <a:t>FORMULE - Restos &amp; épiceries</a:t>
            </a:r>
          </a:p>
          <a:p>
            <a:pPr indent="-228600">
              <a:lnSpc>
                <a:spcPct val="90000"/>
              </a:lnSpc>
              <a:spcAft>
                <a:spcPts val="600"/>
              </a:spcAft>
              <a:buFont typeface="Arial" panose="020B0604020202020204" pitchFamily="34" charset="0"/>
              <a:buChar char="•"/>
            </a:pPr>
            <a:r>
              <a:rPr lang="en-US"/>
              <a:t>FORMULE - Grand public</a:t>
            </a:r>
          </a:p>
          <a:p>
            <a:pPr indent="-228600">
              <a:lnSpc>
                <a:spcPct val="90000"/>
              </a:lnSpc>
              <a:spcAft>
                <a:spcPts val="600"/>
              </a:spcAft>
              <a:buFont typeface="Arial" panose="020B0604020202020204" pitchFamily="34" charset="0"/>
              <a:buChar char="•"/>
            </a:pPr>
            <a:endParaRPr lang="en-US"/>
          </a:p>
        </p:txBody>
      </p:sp>
      <p:sp>
        <p:nvSpPr>
          <p:cNvPr id="4" name="Espace réservé du pied de page 3">
            <a:extLst>
              <a:ext uri="{FF2B5EF4-FFF2-40B4-BE49-F238E27FC236}">
                <a16:creationId xmlns:a16="http://schemas.microsoft.com/office/drawing/2014/main" id="{67A5DA68-7DFA-4A33-A548-AC61E2B6C375}"/>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Comment se rendre à l'assiette, MRCAO, 2023/03/16</a:t>
            </a:r>
          </a:p>
        </p:txBody>
      </p:sp>
      <p:sp>
        <p:nvSpPr>
          <p:cNvPr id="1054" name="Rectangle 105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146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30" name="Rectangle 29">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C4EFCEF-36B6-7366-3412-3373D7C44199}"/>
              </a:ext>
            </a:extLst>
          </p:cNvPr>
          <p:cNvSpPr>
            <a:spLocks noGrp="1"/>
          </p:cNvSpPr>
          <p:nvPr>
            <p:ph type="title"/>
          </p:nvPr>
        </p:nvSpPr>
        <p:spPr>
          <a:xfrm>
            <a:off x="1099425" y="1238081"/>
            <a:ext cx="4709345" cy="962953"/>
          </a:xfrm>
        </p:spPr>
        <p:txBody>
          <a:bodyPr vert="horz" lIns="91440" tIns="45720" rIns="91440" bIns="45720" rtlCol="0" anchor="b">
            <a:normAutofit/>
          </a:bodyPr>
          <a:lstStyle/>
          <a:p>
            <a:r>
              <a:rPr lang="en-US" sz="2100" dirty="0" err="1"/>
              <a:t>Coopérative</a:t>
            </a:r>
            <a:r>
              <a:rPr lang="en-US" sz="2100" dirty="0"/>
              <a:t> Val-Horizon</a:t>
            </a:r>
            <a:br>
              <a:rPr lang="en-US" sz="2100" dirty="0"/>
            </a:br>
            <a:r>
              <a:rPr lang="en-US" sz="2100" dirty="0"/>
              <a:t> </a:t>
            </a:r>
            <a:r>
              <a:rPr lang="en-US" sz="2100" u="sng" dirty="0">
                <a:hlinkClick r:id="rId2"/>
              </a:rPr>
              <a:t>https://coopval-horizon.com/</a:t>
            </a:r>
            <a:br>
              <a:rPr lang="en-US" sz="2100" dirty="0"/>
            </a:br>
            <a:endParaRPr lang="en-US" sz="2100" dirty="0"/>
          </a:p>
        </p:txBody>
      </p:sp>
      <p:sp>
        <p:nvSpPr>
          <p:cNvPr id="35" name="Rectangle 34">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6">
            <a:extLst>
              <a:ext uri="{FF2B5EF4-FFF2-40B4-BE49-F238E27FC236}">
                <a16:creationId xmlns:a16="http://schemas.microsoft.com/office/drawing/2014/main" id="{628CC70B-3088-C2C7-2AEE-1ED263DD733C}"/>
              </a:ext>
            </a:extLst>
          </p:cNvPr>
          <p:cNvSpPr txBox="1"/>
          <p:nvPr/>
        </p:nvSpPr>
        <p:spPr>
          <a:xfrm>
            <a:off x="1100736" y="2508105"/>
            <a:ext cx="4709345" cy="363249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t>La </a:t>
            </a:r>
            <a:r>
              <a:rPr lang="en-US" sz="2000" dirty="0" err="1"/>
              <a:t>Coopérative</a:t>
            </a:r>
            <a:r>
              <a:rPr lang="en-US" sz="2000" dirty="0"/>
              <a:t> Val-Horizon, </a:t>
            </a:r>
            <a:r>
              <a:rPr lang="en-US" sz="2000" dirty="0" err="1"/>
              <a:t>c’est</a:t>
            </a:r>
            <a:r>
              <a:rPr lang="en-US" sz="2000" dirty="0"/>
              <a:t> tout </a:t>
            </a:r>
            <a:r>
              <a:rPr lang="en-US" sz="2000" dirty="0" err="1"/>
              <a:t>d’abord</a:t>
            </a:r>
            <a:r>
              <a:rPr lang="en-US" sz="2000" dirty="0"/>
              <a:t> </a:t>
            </a:r>
            <a:r>
              <a:rPr lang="en-US" sz="2000" dirty="0" err="1"/>
              <a:t>une</a:t>
            </a:r>
            <a:r>
              <a:rPr lang="en-US" sz="2000" dirty="0"/>
              <a:t> épicerie-boutique </a:t>
            </a:r>
            <a:r>
              <a:rPr lang="en-US" sz="2000" dirty="0" err="1"/>
              <a:t>où</a:t>
            </a:r>
            <a:r>
              <a:rPr lang="en-US" sz="2000" dirty="0"/>
              <a:t> </a:t>
            </a:r>
            <a:r>
              <a:rPr lang="en-US" sz="2000" dirty="0" err="1"/>
              <a:t>l’on</a:t>
            </a:r>
            <a:r>
              <a:rPr lang="en-US" sz="2000" dirty="0"/>
              <a:t> y </a:t>
            </a:r>
            <a:r>
              <a:rPr lang="en-US" sz="2000" dirty="0" err="1"/>
              <a:t>retrouve</a:t>
            </a:r>
            <a:r>
              <a:rPr lang="en-US" sz="2000" dirty="0"/>
              <a:t> </a:t>
            </a:r>
            <a:r>
              <a:rPr lang="en-US" sz="2000" dirty="0" err="1"/>
              <a:t>une</a:t>
            </a:r>
            <a:r>
              <a:rPr lang="en-US" sz="2000" dirty="0"/>
              <a:t> </a:t>
            </a:r>
            <a:r>
              <a:rPr lang="en-US" sz="2000" dirty="0" err="1"/>
              <a:t>grande</a:t>
            </a:r>
            <a:r>
              <a:rPr lang="en-US" sz="2000" dirty="0"/>
              <a:t> </a:t>
            </a:r>
            <a:r>
              <a:rPr lang="en-US" sz="2000" dirty="0" err="1"/>
              <a:t>variété</a:t>
            </a:r>
            <a:r>
              <a:rPr lang="en-US" sz="2000" dirty="0"/>
              <a:t> de </a:t>
            </a:r>
            <a:r>
              <a:rPr lang="en-US" sz="2000" dirty="0" err="1"/>
              <a:t>produits</a:t>
            </a:r>
            <a:r>
              <a:rPr lang="en-US" sz="2000" dirty="0"/>
              <a:t>: des fruits et </a:t>
            </a:r>
            <a:r>
              <a:rPr lang="en-US" sz="2000" dirty="0" err="1"/>
              <a:t>légumes</a:t>
            </a:r>
            <a:r>
              <a:rPr lang="en-US" sz="2000" dirty="0"/>
              <a:t>, de la </a:t>
            </a:r>
            <a:r>
              <a:rPr lang="en-US" sz="2000" dirty="0" err="1"/>
              <a:t>viande</a:t>
            </a:r>
            <a:r>
              <a:rPr lang="en-US" sz="2000" dirty="0"/>
              <a:t>, des </a:t>
            </a:r>
            <a:r>
              <a:rPr lang="en-US" sz="2000" dirty="0" err="1"/>
              <a:t>fromages</a:t>
            </a:r>
            <a:r>
              <a:rPr lang="en-US" sz="2000" dirty="0"/>
              <a:t> et des </a:t>
            </a:r>
            <a:r>
              <a:rPr lang="en-US" sz="2000" dirty="0" err="1"/>
              <a:t>produits</a:t>
            </a:r>
            <a:r>
              <a:rPr lang="en-US" sz="2000" dirty="0"/>
              <a:t> </a:t>
            </a:r>
            <a:r>
              <a:rPr lang="en-US" sz="2000" dirty="0" err="1"/>
              <a:t>transformés</a:t>
            </a:r>
            <a:r>
              <a:rPr lang="en-US" sz="2000" dirty="0"/>
              <a:t>. </a:t>
            </a:r>
          </a:p>
          <a:p>
            <a:pPr indent="-228600">
              <a:lnSpc>
                <a:spcPct val="90000"/>
              </a:lnSpc>
              <a:spcAft>
                <a:spcPts val="600"/>
              </a:spcAft>
              <a:buFont typeface="Arial" panose="020B0604020202020204" pitchFamily="34" charset="0"/>
              <a:buChar char="•"/>
            </a:pPr>
            <a:r>
              <a:rPr lang="en-US" sz="2000" dirty="0" err="1"/>
              <a:t>Espace</a:t>
            </a:r>
            <a:r>
              <a:rPr lang="en-US" sz="2000" dirty="0"/>
              <a:t> bistro </a:t>
            </a:r>
          </a:p>
          <a:p>
            <a:pPr indent="-228600">
              <a:lnSpc>
                <a:spcPct val="90000"/>
              </a:lnSpc>
              <a:spcAft>
                <a:spcPts val="600"/>
              </a:spcAft>
              <a:buFont typeface="Arial" panose="020B0604020202020204" pitchFamily="34" charset="0"/>
              <a:buChar char="•"/>
            </a:pPr>
            <a:r>
              <a:rPr lang="en-US" sz="2000" dirty="0"/>
              <a:t>Cuisine </a:t>
            </a:r>
            <a:r>
              <a:rPr lang="en-US" sz="2000" dirty="0" err="1"/>
              <a:t>laboratoire</a:t>
            </a:r>
            <a:r>
              <a:rPr lang="en-US" sz="2000" dirty="0"/>
              <a:t> de transformation </a:t>
            </a:r>
            <a:r>
              <a:rPr lang="en-US" sz="2000" dirty="0" err="1"/>
              <a:t>alimentaire</a:t>
            </a:r>
            <a:r>
              <a:rPr lang="en-US" sz="2000" dirty="0"/>
              <a:t>. </a:t>
            </a:r>
          </a:p>
        </p:txBody>
      </p:sp>
      <p:pic>
        <p:nvPicPr>
          <p:cNvPr id="5" name="Espace réservé du contenu 4">
            <a:extLst>
              <a:ext uri="{FF2B5EF4-FFF2-40B4-BE49-F238E27FC236}">
                <a16:creationId xmlns:a16="http://schemas.microsoft.com/office/drawing/2014/main" id="{C74DE2BF-170F-6D06-2CDC-35F2EF9543CC}"/>
              </a:ext>
            </a:extLst>
          </p:cNvPr>
          <p:cNvPicPr>
            <a:picLocks noGrp="1" noChangeAspect="1"/>
          </p:cNvPicPr>
          <p:nvPr>
            <p:ph idx="1"/>
          </p:nvPr>
        </p:nvPicPr>
        <p:blipFill rotWithShape="1">
          <a:blip r:embed="rId3"/>
          <a:srcRect l="10142" r="-2" b="-2"/>
          <a:stretch/>
        </p:blipFill>
        <p:spPr>
          <a:xfrm>
            <a:off x="6538366" y="1383738"/>
            <a:ext cx="4929098" cy="4756870"/>
          </a:xfrm>
          <a:prstGeom prst="rect">
            <a:avLst/>
          </a:prstGeom>
        </p:spPr>
      </p:pic>
      <p:sp>
        <p:nvSpPr>
          <p:cNvPr id="4" name="Espace réservé du pied de page 3">
            <a:extLst>
              <a:ext uri="{FF2B5EF4-FFF2-40B4-BE49-F238E27FC236}">
                <a16:creationId xmlns:a16="http://schemas.microsoft.com/office/drawing/2014/main" id="{67A5DA68-7DFA-4A33-A548-AC61E2B6C375}"/>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Comment se rendre à l'assiette, MRCAO, 2023/03/16</a:t>
            </a:r>
          </a:p>
        </p:txBody>
      </p:sp>
    </p:spTree>
    <p:extLst>
      <p:ext uri="{BB962C8B-B14F-4D97-AF65-F5344CB8AC3E}">
        <p14:creationId xmlns:p14="http://schemas.microsoft.com/office/powerpoint/2010/main" val="2940787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30" name="Rectangle 2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C4EFCEF-36B6-7366-3412-3373D7C44199}"/>
              </a:ext>
            </a:extLst>
          </p:cNvPr>
          <p:cNvSpPr>
            <a:spLocks noGrp="1"/>
          </p:cNvSpPr>
          <p:nvPr>
            <p:ph type="title"/>
          </p:nvPr>
        </p:nvSpPr>
        <p:spPr>
          <a:xfrm>
            <a:off x="1043631" y="873940"/>
            <a:ext cx="4928291" cy="1035781"/>
          </a:xfrm>
        </p:spPr>
        <p:txBody>
          <a:bodyPr vert="horz" lIns="91440" tIns="45720" rIns="91440" bIns="45720" rtlCol="0" anchor="ctr">
            <a:normAutofit/>
          </a:bodyPr>
          <a:lstStyle/>
          <a:p>
            <a:r>
              <a:rPr lang="en-US" sz="2000"/>
              <a:t>Marché de proximité de Québec </a:t>
            </a:r>
            <a:r>
              <a:rPr lang="en-US" sz="2000" u="sng">
                <a:hlinkClick r:id="rId2"/>
              </a:rPr>
              <a:t>https://marchequebec.org/</a:t>
            </a:r>
            <a:br>
              <a:rPr lang="en-US" sz="2000"/>
            </a:br>
            <a:endParaRPr lang="en-US" sz="2000"/>
          </a:p>
        </p:txBody>
      </p:sp>
      <p:sp>
        <p:nvSpPr>
          <p:cNvPr id="7" name="ZoneTexte 6">
            <a:extLst>
              <a:ext uri="{FF2B5EF4-FFF2-40B4-BE49-F238E27FC236}">
                <a16:creationId xmlns:a16="http://schemas.microsoft.com/office/drawing/2014/main" id="{F881C1B0-7915-0661-BB01-47B9C56F7CE1}"/>
              </a:ext>
            </a:extLst>
          </p:cNvPr>
          <p:cNvSpPr txBox="1"/>
          <p:nvPr/>
        </p:nvSpPr>
        <p:spPr>
          <a:xfrm>
            <a:off x="1045029" y="2524721"/>
            <a:ext cx="4991629" cy="367712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t>Le Marché propose un accès à des aliments produits localement via une plateforme de commande Web et des points de chute hebdomadaires.</a:t>
            </a:r>
          </a:p>
          <a:p>
            <a:pPr indent="-228600">
              <a:lnSpc>
                <a:spcPct val="90000"/>
              </a:lnSpc>
              <a:spcAft>
                <a:spcPts val="600"/>
              </a:spcAft>
              <a:buFont typeface="Arial" panose="020B0604020202020204" pitchFamily="34" charset="0"/>
              <a:buChar char="•"/>
            </a:pPr>
            <a:endParaRPr lang="en-US"/>
          </a:p>
          <a:p>
            <a:pPr indent="-228600">
              <a:lnSpc>
                <a:spcPct val="90000"/>
              </a:lnSpc>
              <a:spcAft>
                <a:spcPts val="600"/>
              </a:spcAft>
              <a:buFont typeface="Arial" panose="020B0604020202020204" pitchFamily="34" charset="0"/>
              <a:buChar char="•"/>
            </a:pPr>
            <a:r>
              <a:rPr lang="en-US"/>
              <a:t>Ouvert à l’année, il offre, au gré des changements saisonniers, une grande diversité de produits frais, de qualité, cultivés écologiquement et localement, et ce, à juste prix pour tous.</a:t>
            </a:r>
          </a:p>
        </p:txBody>
      </p:sp>
      <p:pic>
        <p:nvPicPr>
          <p:cNvPr id="5" name="Espace réservé du contenu 4">
            <a:extLst>
              <a:ext uri="{FF2B5EF4-FFF2-40B4-BE49-F238E27FC236}">
                <a16:creationId xmlns:a16="http://schemas.microsoft.com/office/drawing/2014/main" id="{21F6ED00-E7E1-45AE-D22B-F5D9353C9632}"/>
              </a:ext>
            </a:extLst>
          </p:cNvPr>
          <p:cNvPicPr>
            <a:picLocks noGrp="1" noChangeAspect="1"/>
          </p:cNvPicPr>
          <p:nvPr>
            <p:ph idx="1"/>
          </p:nvPr>
        </p:nvPicPr>
        <p:blipFill rotWithShape="1">
          <a:blip r:embed="rId3"/>
          <a:srcRect l="20527" r="11990" b="-2"/>
          <a:stretch/>
        </p:blipFill>
        <p:spPr>
          <a:xfrm>
            <a:off x="6788383" y="1924052"/>
            <a:ext cx="4565417" cy="3038474"/>
          </a:xfrm>
          <a:prstGeom prst="rect">
            <a:avLst/>
          </a:prstGeom>
        </p:spPr>
      </p:pic>
      <p:cxnSp>
        <p:nvCxnSpPr>
          <p:cNvPr id="36" name="Straight Connector 3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Espace réservé du pied de page 3">
            <a:extLst>
              <a:ext uri="{FF2B5EF4-FFF2-40B4-BE49-F238E27FC236}">
                <a16:creationId xmlns:a16="http://schemas.microsoft.com/office/drawing/2014/main" id="{67A5DA68-7DFA-4A33-A548-AC61E2B6C375}"/>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Comment se rendre à l'assiette, MRCAO, 2023/03/16</a:t>
            </a:r>
          </a:p>
        </p:txBody>
      </p:sp>
      <p:pic>
        <p:nvPicPr>
          <p:cNvPr id="17" name="Image 16">
            <a:extLst>
              <a:ext uri="{FF2B5EF4-FFF2-40B4-BE49-F238E27FC236}">
                <a16:creationId xmlns:a16="http://schemas.microsoft.com/office/drawing/2014/main" id="{E15C693E-2635-8C43-0A9D-436C24B64070}"/>
              </a:ext>
            </a:extLst>
          </p:cNvPr>
          <p:cNvPicPr>
            <a:picLocks noChangeAspect="1"/>
          </p:cNvPicPr>
          <p:nvPr/>
        </p:nvPicPr>
        <p:blipFill>
          <a:blip r:embed="rId4"/>
          <a:stretch>
            <a:fillRect/>
          </a:stretch>
        </p:blipFill>
        <p:spPr>
          <a:xfrm>
            <a:off x="6407255" y="1321641"/>
            <a:ext cx="5451831" cy="4214717"/>
          </a:xfrm>
          <a:prstGeom prst="rect">
            <a:avLst/>
          </a:prstGeom>
        </p:spPr>
      </p:pic>
    </p:spTree>
    <p:extLst>
      <p:ext uri="{BB962C8B-B14F-4D97-AF65-F5344CB8AC3E}">
        <p14:creationId xmlns:p14="http://schemas.microsoft.com/office/powerpoint/2010/main" val="2724835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8">
            <a:extLst>
              <a:ext uri="{FF2B5EF4-FFF2-40B4-BE49-F238E27FC236}">
                <a16:creationId xmlns:a16="http://schemas.microsoft.com/office/drawing/2014/main" id="{DCF72F19-1473-448C-AA14-0CB8AA374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F43814D-079C-6A79-7F4D-6B855A54FADD}"/>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dirty="0" err="1"/>
              <a:t>Qu’est-ce</a:t>
            </a:r>
            <a:r>
              <a:rPr lang="en-US" sz="6000" dirty="0"/>
              <a:t> que la </a:t>
            </a:r>
            <a:r>
              <a:rPr lang="en-US" sz="6000" dirty="0" err="1"/>
              <a:t>logistique</a:t>
            </a:r>
            <a:r>
              <a:rPr lang="en-US" sz="6000" dirty="0"/>
              <a:t>?</a:t>
            </a:r>
          </a:p>
        </p:txBody>
      </p:sp>
      <p:grpSp>
        <p:nvGrpSpPr>
          <p:cNvPr id="27" name="Group 2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2" name="Straight Connector 2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Rectangle 2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4741E3CB-0A93-3B73-2595-D060E2BDB55A}"/>
              </a:ext>
            </a:extLst>
          </p:cNvPr>
          <p:cNvPicPr>
            <a:picLocks noChangeAspect="1"/>
          </p:cNvPicPr>
          <p:nvPr/>
        </p:nvPicPr>
        <p:blipFill rotWithShape="1">
          <a:blip r:embed="rId2"/>
          <a:srcRect t="18153"/>
          <a:stretch/>
        </p:blipFill>
        <p:spPr>
          <a:xfrm>
            <a:off x="5640572" y="557360"/>
            <a:ext cx="5608830" cy="5632704"/>
          </a:xfrm>
          <a:prstGeom prst="rect">
            <a:avLst/>
          </a:prstGeom>
        </p:spPr>
      </p:pic>
      <p:sp>
        <p:nvSpPr>
          <p:cNvPr id="3" name="Espace réservé du pied de page 2">
            <a:extLst>
              <a:ext uri="{FF2B5EF4-FFF2-40B4-BE49-F238E27FC236}">
                <a16:creationId xmlns:a16="http://schemas.microsoft.com/office/drawing/2014/main" id="{D1C2C849-12DA-42DF-F5E9-656D2265CCC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Comment se rendre à l'assiette, MRCAO, 2023/03/16</a:t>
            </a:r>
          </a:p>
        </p:txBody>
      </p:sp>
    </p:spTree>
    <p:extLst>
      <p:ext uri="{BB962C8B-B14F-4D97-AF65-F5344CB8AC3E}">
        <p14:creationId xmlns:p14="http://schemas.microsoft.com/office/powerpoint/2010/main" val="222807995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2414</TotalTime>
  <Words>1236</Words>
  <Application>Microsoft Office PowerPoint</Application>
  <PresentationFormat>Grand écran</PresentationFormat>
  <Paragraphs>169</Paragraphs>
  <Slides>28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Arial</vt:lpstr>
      <vt:lpstr>Calibri</vt:lpstr>
      <vt:lpstr>Calibri Light</vt:lpstr>
      <vt:lpstr>Thème Office</vt:lpstr>
      <vt:lpstr>Comment se rendre à l’assiette?</vt:lpstr>
      <vt:lpstr>Présentation PowerPoint</vt:lpstr>
      <vt:lpstr>Introduction et  tour de table</vt:lpstr>
      <vt:lpstr>Comment se rendre à l’assiette?</vt:lpstr>
      <vt:lpstr>Qu’est-ce que la logistique?</vt:lpstr>
      <vt:lpstr>La logistique c’est…</vt:lpstr>
      <vt:lpstr>Si la logistique,  </vt:lpstr>
      <vt:lpstr>La logistique,  </vt:lpstr>
      <vt:lpstr>Finalementla logistique, </vt:lpstr>
      <vt:lpstr>Pourquoi parler de logistique en circuit court?</vt:lpstr>
      <vt:lpstr>Mais….</vt:lpstr>
      <vt:lpstr>Mais….</vt:lpstr>
      <vt:lpstr>Les agriculteurs ont souvent une méconnaissance de leurs coûts logistiques. </vt:lpstr>
      <vt:lpstr>Mais…</vt:lpstr>
      <vt:lpstr>La valeur perçue d’un bien</vt:lpstr>
      <vt:lpstr>Valeur perçue d'un produit</vt:lpstr>
      <vt:lpstr>Les circuits courts connaissent un développement impressionnant, mais; </vt:lpstr>
      <vt:lpstr>Pourquoi parler de logistique en circuit court?</vt:lpstr>
      <vt:lpstr>Moyens de lever ces freins</vt:lpstr>
      <vt:lpstr>Présentation PowerPoint</vt:lpstr>
      <vt:lpstr>Des exemples</vt:lpstr>
      <vt:lpstr>Fraîcheur Québec https://www.fraicheurquebec.com/ </vt:lpstr>
      <vt:lpstr>Présentation PowerPoint</vt:lpstr>
      <vt:lpstr>Présentation PowerPoint</vt:lpstr>
      <vt:lpstr>Marché à table https://www.marcheatable.com  </vt:lpstr>
      <vt:lpstr>Coopérative Val-Horizon  https://coopval-horizon.com/ </vt:lpstr>
      <vt:lpstr>Marché de proximité de Québec https://marchequebec.org/ </vt:lpstr>
      <vt:lpstr>Qu’est-ce que la logistique?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se rendre à l’assiette?</dc:title>
  <dc:creator>Martin Matte</dc:creator>
  <cp:lastModifiedBy>Marie-Ève Bergeron</cp:lastModifiedBy>
  <cp:revision>27</cp:revision>
  <dcterms:created xsi:type="dcterms:W3CDTF">2023-03-07T19:09:13Z</dcterms:created>
  <dcterms:modified xsi:type="dcterms:W3CDTF">2023-03-28T12:09:27Z</dcterms:modified>
</cp:coreProperties>
</file>