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7" r:id="rId6"/>
    <p:sldId id="262" r:id="rId7"/>
    <p:sldId id="268" r:id="rId8"/>
    <p:sldId id="261" r:id="rId9"/>
    <p:sldId id="263" r:id="rId10"/>
    <p:sldId id="266" r:id="rId11"/>
    <p:sldId id="264" r:id="rId1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A55"/>
    <a:srgbClr val="F8F6E7"/>
    <a:srgbClr val="CDE78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5" autoAdjust="0"/>
    <p:restoredTop sz="85000" autoAdjust="0"/>
  </p:normalViewPr>
  <p:slideViewPr>
    <p:cSldViewPr>
      <p:cViewPr varScale="1">
        <p:scale>
          <a:sx n="59" d="100"/>
          <a:sy n="59" d="100"/>
        </p:scale>
        <p:origin x="17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3B1BF-99D2-467D-BDAF-FF04F32379BB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0A372-B5A0-4895-BB95-7DB97697FCE9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65170-9A30-4913-B429-9C39CF8D2F79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A71E9-ADED-4105-BDBB-400F21FE372E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1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2</a:t>
            </a:fld>
            <a:endParaRPr lang="fr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sz="1800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3</a:t>
            </a:fld>
            <a:endParaRPr lang="fr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fr-CA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4</a:t>
            </a:fld>
            <a:endParaRPr lang="fr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5</a:t>
            </a:fld>
            <a:endParaRPr lang="fr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6</a:t>
            </a:fld>
            <a:endParaRPr lang="fr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7</a:t>
            </a:fld>
            <a:endParaRPr lang="fr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8</a:t>
            </a:fld>
            <a:endParaRPr lang="fr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9</a:t>
            </a:fld>
            <a:endParaRPr lang="fr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10</a:t>
            </a:fld>
            <a:endParaRPr lang="fr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A71E9-ADED-4105-BDBB-400F21FE372E}" type="slidenum">
              <a:rPr lang="fr-CA" smtClean="0"/>
              <a:pPr/>
              <a:t>11</a:t>
            </a:fld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3DBD4-E406-4689-9104-AD684C3F1F66}" type="datetimeFigureOut">
              <a:rPr lang="fr-FR" smtClean="0"/>
              <a:pPr/>
              <a:t>29/03/2023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1B64-AA68-43CA-8BCD-2CABBD959E8D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%0d(https:/goutezat.com)%0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lancher, carrelé, jour, tuile&#10;&#10;Description générée automatiquement">
            <a:extLst>
              <a:ext uri="{FF2B5EF4-FFF2-40B4-BE49-F238E27FC236}">
                <a16:creationId xmlns:a16="http://schemas.microsoft.com/office/drawing/2014/main" id="{885BA403-8B09-36DF-0B10-BF96E97CE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2" y="-3983"/>
            <a:ext cx="9153872" cy="686198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CA" sz="3600" b="1" cap="small" dirty="0">
                <a:solidFill>
                  <a:srgbClr val="527A55"/>
                </a:solidFill>
                <a:latin typeface="Arial Rounded MT Bold" pitchFamily="34" charset="0"/>
              </a:rPr>
              <a:t>Portrait agroalimentaire d’Abitibi-Ouest et de </a:t>
            </a:r>
            <a:r>
              <a:rPr lang="fr-CA" sz="3600" b="1" cap="small" dirty="0" err="1">
                <a:solidFill>
                  <a:srgbClr val="527A55"/>
                </a:solidFill>
                <a:latin typeface="Arial Rounded MT Bold" pitchFamily="34" charset="0"/>
              </a:rPr>
              <a:t>villebois</a:t>
            </a:r>
            <a:r>
              <a:rPr lang="fr-CA" sz="3600" b="1" cap="small" dirty="0">
                <a:solidFill>
                  <a:srgbClr val="527A55"/>
                </a:solidFill>
                <a:latin typeface="Arial Rounded MT Bold" pitchFamily="34" charset="0"/>
              </a:rPr>
              <a:t>/</a:t>
            </a:r>
            <a:r>
              <a:rPr lang="fr-CA" sz="3600" b="1" cap="small">
                <a:solidFill>
                  <a:srgbClr val="527A55"/>
                </a:solidFill>
                <a:latin typeface="Arial Rounded MT Bold" pitchFamily="34" charset="0"/>
              </a:rPr>
              <a:t>valcanton</a:t>
            </a:r>
            <a:endParaRPr lang="fr-CA" sz="3600" b="1" cap="small" dirty="0">
              <a:solidFill>
                <a:srgbClr val="527A55"/>
              </a:solidFill>
              <a:latin typeface="Arial Rounded MT Bold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Les grandes familles de l’agroalimentaire</a:t>
            </a:r>
          </a:p>
        </p:txBody>
      </p:sp>
      <p:pic>
        <p:nvPicPr>
          <p:cNvPr id="5" name="Image 4" descr="Une image contenant texte, carte de visite&#10;&#10;Description générée automatiquement">
            <a:extLst>
              <a:ext uri="{FF2B5EF4-FFF2-40B4-BE49-F238E27FC236}">
                <a16:creationId xmlns:a16="http://schemas.microsoft.com/office/drawing/2014/main" id="{B2B91DFE-989D-2A87-82BB-A24FBB8B18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3" y="-31531"/>
            <a:ext cx="3124207" cy="312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3D6D0F5-E607-40F4-1249-9A2E98FB891D}"/>
              </a:ext>
            </a:extLst>
          </p:cNvPr>
          <p:cNvSpPr txBox="1"/>
          <p:nvPr/>
        </p:nvSpPr>
        <p:spPr>
          <a:xfrm>
            <a:off x="6660232" y="602128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dirty="0"/>
              <a:t>Mars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0" y="204479"/>
            <a:ext cx="6929486" cy="6653521"/>
            <a:chOff x="0" y="204479"/>
            <a:chExt cx="6929486" cy="6653521"/>
          </a:xfrm>
        </p:grpSpPr>
        <p:pic>
          <p:nvPicPr>
            <p:cNvPr id="4" name="Image 3" descr="carte_abitibi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571480"/>
              <a:ext cx="6929486" cy="6286520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 rot="20033716">
              <a:off x="1030331" y="204479"/>
              <a:ext cx="17145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Valcanton</a:t>
              </a:r>
            </a:p>
            <a:p>
              <a:r>
                <a:rPr lang="fr-CA" sz="1600" dirty="0"/>
                <a:t>             Villebois</a:t>
              </a: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4546" y="142852"/>
            <a:ext cx="6472254" cy="58259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CA" sz="3600" b="1" cap="small" dirty="0">
                <a:solidFill>
                  <a:srgbClr val="527A55"/>
                </a:solidFill>
                <a:latin typeface="Arial Rounded MT Bold" pitchFamily="34" charset="0"/>
              </a:rPr>
              <a:t>D’abord</a:t>
            </a:r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 un territoire et des </a:t>
            </a:r>
            <a:r>
              <a:rPr lang="fr-CA" sz="3600" b="1" cap="small" dirty="0">
                <a:solidFill>
                  <a:srgbClr val="527A55"/>
                </a:solidFill>
                <a:latin typeface="Arial Rounded MT Bold" pitchFamily="34" charset="0"/>
              </a:rPr>
              <a:t>gens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214546" y="785794"/>
          <a:ext cx="6500858" cy="267589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35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Territoires</a:t>
                      </a:r>
                      <a:endParaRPr lang="fr-CA" sz="2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Abitibi-Ouest</a:t>
                      </a:r>
                      <a:endParaRPr lang="fr-CA" sz="2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% / A.T.</a:t>
                      </a:r>
                      <a:endParaRPr lang="fr-CA" sz="2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Superficie du territoire de MRC (ha)</a:t>
                      </a:r>
                      <a:endParaRPr lang="fr-CA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   332 333    </a:t>
                      </a:r>
                      <a:endParaRPr lang="fr-CA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6%</a:t>
                      </a:r>
                      <a:endParaRPr lang="fr-CA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Superficie de la zone agricole (ha) (62% /AO)</a:t>
                      </a:r>
                      <a:endParaRPr lang="fr-CA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    205 791   </a:t>
                      </a:r>
                      <a:endParaRPr lang="fr-CA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800" dirty="0"/>
                        <a:t>32% </a:t>
                      </a:r>
                      <a:endParaRPr lang="fr-CA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000100" y="3571876"/>
            <a:ext cx="7715304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CA" sz="2800" dirty="0"/>
              <a:t>Pop: </a:t>
            </a:r>
            <a:r>
              <a:rPr lang="fr-CA" sz="2800" b="1" dirty="0"/>
              <a:t>20 526 </a:t>
            </a:r>
            <a:r>
              <a:rPr lang="fr-CA" sz="2800" dirty="0"/>
              <a:t>pers. dont </a:t>
            </a:r>
            <a:r>
              <a:rPr lang="fr-CA" sz="2800" b="1" dirty="0"/>
              <a:t>66% habitent en zone rurale</a:t>
            </a:r>
            <a:r>
              <a:rPr lang="fr-CA" sz="2800" dirty="0"/>
              <a:t>. Représente 14 % de la pop. de l’A.T.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989124" y="4572008"/>
            <a:ext cx="7726280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CA" sz="2800" dirty="0"/>
              <a:t>Âge médian – </a:t>
            </a:r>
            <a:r>
              <a:rPr lang="fr-CA" sz="2800" b="1" dirty="0"/>
              <a:t>46,8 AO </a:t>
            </a:r>
            <a:r>
              <a:rPr lang="fr-CA" sz="2800" dirty="0"/>
              <a:t>/ 44,0 AT</a:t>
            </a:r>
          </a:p>
          <a:p>
            <a:r>
              <a:rPr lang="fr-CA" sz="2800" dirty="0"/>
              <a:t> Taux de remplacement de la population AO : </a:t>
            </a:r>
          </a:p>
          <a:p>
            <a:r>
              <a:rPr lang="fr-CA" sz="2800" dirty="0"/>
              <a:t>                      – </a:t>
            </a:r>
            <a:r>
              <a:rPr lang="fr-CA" sz="2800" b="1" dirty="0"/>
              <a:t>69/100     </a:t>
            </a:r>
            <a:r>
              <a:rPr lang="fr-CA" sz="2800" dirty="0"/>
              <a:t>( AT : 80/100)</a:t>
            </a:r>
          </a:p>
          <a:p>
            <a:r>
              <a:rPr lang="fr-CA" sz="2800" dirty="0"/>
              <a:t>Taux de remplacement de la main-d’œuvre AO :</a:t>
            </a:r>
          </a:p>
          <a:p>
            <a:r>
              <a:rPr lang="fr-CA" sz="2800" dirty="0"/>
              <a:t>                      – </a:t>
            </a:r>
            <a:r>
              <a:rPr lang="fr-CA" sz="2800" b="1" dirty="0"/>
              <a:t>51/100</a:t>
            </a:r>
            <a:r>
              <a:rPr lang="fr-CA" sz="2800" dirty="0"/>
              <a:t> ( AT : 66/100)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58259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Ensuite un territoire agroalimentaire actif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-1" y="633107"/>
            <a:ext cx="6744609" cy="6224892"/>
            <a:chOff x="-1" y="633107"/>
            <a:chExt cx="6744609" cy="6224892"/>
          </a:xfrm>
        </p:grpSpPr>
        <p:sp>
          <p:nvSpPr>
            <p:cNvPr id="7" name="ZoneTexte 6"/>
            <p:cNvSpPr txBox="1"/>
            <p:nvPr/>
          </p:nvSpPr>
          <p:spPr>
            <a:xfrm rot="20033716">
              <a:off x="967894" y="633107"/>
              <a:ext cx="17145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Valcanton</a:t>
              </a:r>
            </a:p>
            <a:p>
              <a:r>
                <a:rPr lang="fr-CA" sz="1600" dirty="0"/>
                <a:t>             Villebois</a:t>
              </a:r>
            </a:p>
          </p:txBody>
        </p:sp>
        <p:pic>
          <p:nvPicPr>
            <p:cNvPr id="4" name="Image 3" descr="carte_abitibi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928670"/>
              <a:ext cx="6744609" cy="5929329"/>
            </a:xfrm>
            <a:prstGeom prst="rect">
              <a:avLst/>
            </a:prstGeom>
          </p:spPr>
        </p:pic>
      </p:grp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428861" y="785794"/>
          <a:ext cx="6643733" cy="15849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3418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0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0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1864"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u="none" strike="noStrike" dirty="0"/>
                        <a:t>AONQ</a:t>
                      </a:r>
                      <a:endParaRPr lang="fr-CA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u="none" strike="noStrike" dirty="0"/>
                        <a:t>2011</a:t>
                      </a:r>
                      <a:endParaRPr lang="fr-CA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u="none" strike="noStrike" dirty="0"/>
                        <a:t>2016</a:t>
                      </a:r>
                      <a:endParaRPr lang="fr-CA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u="none" strike="noStrike" dirty="0"/>
                        <a:t>2021</a:t>
                      </a:r>
                      <a:endParaRPr lang="fr-CA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516">
                <a:tc>
                  <a:txBody>
                    <a:bodyPr/>
                    <a:lstStyle/>
                    <a:p>
                      <a:pPr algn="l" fontAlgn="b"/>
                      <a:r>
                        <a:rPr lang="fr-CA" sz="2600" u="none" strike="noStrike" dirty="0"/>
                        <a:t>  Nb de fermes</a:t>
                      </a:r>
                      <a:endParaRPr lang="fr-CA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u="none" strike="noStrike" dirty="0"/>
                        <a:t>175</a:t>
                      </a:r>
                      <a:endParaRPr lang="fr-CA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u="none" strike="noStrike" dirty="0"/>
                        <a:t>151</a:t>
                      </a:r>
                      <a:endParaRPr lang="fr-CA" sz="2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u="none" strike="noStrike" dirty="0">
                          <a:solidFill>
                            <a:srgbClr val="FF0000"/>
                          </a:solidFill>
                        </a:rPr>
                        <a:t>160</a:t>
                      </a:r>
                      <a:endParaRPr lang="fr-CA" sz="26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516">
                <a:tc>
                  <a:txBody>
                    <a:bodyPr/>
                    <a:lstStyle/>
                    <a:p>
                      <a:pPr algn="l" fontAlgn="b"/>
                      <a:r>
                        <a:rPr lang="fr-CA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Nb d’exploitant-e-s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230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516">
                <a:tc>
                  <a:txBody>
                    <a:bodyPr/>
                    <a:lstStyle/>
                    <a:p>
                      <a:pPr algn="l" fontAlgn="b"/>
                      <a:r>
                        <a:rPr lang="fr-CA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Nb d’employé-e-s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279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177</a:t>
                      </a: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CA" sz="2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257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214312" y="3671450"/>
          <a:ext cx="8858282" cy="8102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2290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7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67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/>
                        <a:t>Nb productions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/>
                        <a:t>2021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Nb productions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2021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1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/>
                        <a:t>Animales </a:t>
                      </a:r>
                      <a:r>
                        <a:rPr lang="fr-CA" sz="2000" dirty="0"/>
                        <a:t>(-23)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104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FF0000"/>
                          </a:solidFill>
                        </a:rPr>
                        <a:t>81</a:t>
                      </a:r>
                      <a:endParaRPr lang="fr-CA" sz="2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Végétales </a:t>
                      </a:r>
                      <a:r>
                        <a:rPr lang="fr-CA" sz="2000" dirty="0">
                          <a:latin typeface="Calibri"/>
                          <a:ea typeface="Calibri"/>
                          <a:cs typeface="Times New Roman"/>
                        </a:rPr>
                        <a:t>(+8)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71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79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/>
        </p:nvGraphicFramePr>
        <p:xfrm>
          <a:off x="214282" y="4595198"/>
          <a:ext cx="8858280" cy="202565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78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L’alimentaire en AONQ – nb entreprises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2022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Transformation (pain, fromage…)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Épiceries et magasins généraux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11 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Dépanneurs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Cafés et restaurants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± 20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214282" y="2428868"/>
          <a:ext cx="8858312" cy="114300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85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CA" sz="25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120/235 exploitants travaillent à l'extérieur de leur ferme dont 40 déclarent plus de 40 h/sem. en 2021. Sur la ferme,</a:t>
                      </a:r>
                      <a:r>
                        <a:rPr lang="fr-CA" sz="25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70 déclarent y travailler moins de 20 h/sem.</a:t>
                      </a:r>
                      <a:endParaRPr lang="fr-CA" sz="25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/>
          <p:nvPr/>
        </p:nvPicPr>
        <p:blipFill>
          <a:blip r:embed="rId3"/>
          <a:srcRect l="20833" t="9444" r="21354" b="10556"/>
          <a:stretch>
            <a:fillRect/>
          </a:stretch>
        </p:blipFill>
        <p:spPr bwMode="auto">
          <a:xfrm>
            <a:off x="1071538" y="785794"/>
            <a:ext cx="6500858" cy="607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15328" cy="50006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Les familles «végétales»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1500166" y="3607484"/>
          <a:ext cx="6215106" cy="262245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4045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4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12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Nb productions végétales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2021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5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Oléagineuses, céréales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Fruits et légumes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Serres et pépinières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0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Foin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/>
                        <a:t>Autres cultures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/>
                        <a:t>7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</a:rPr>
                        <a:t>9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285720" y="785794"/>
          <a:ext cx="8572560" cy="81026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623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Nb ha des exploitations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En production végétale (53%)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latin typeface="Calibri"/>
                          <a:ea typeface="Calibri"/>
                          <a:cs typeface="Times New Roman"/>
                        </a:rPr>
                        <a:t>46 971 ha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25 104 ha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0" y="6362596"/>
          <a:ext cx="9144000" cy="40513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Revenu brut des productions végétales en 2020 : 6,3 M$  </a:t>
                      </a:r>
                      <a:r>
                        <a:rPr lang="fr-CA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(16,2%/AT)</a:t>
                      </a:r>
                      <a:endParaRPr lang="fr-CA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285720" y="1643050"/>
          <a:ext cx="8572560" cy="189025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606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5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1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2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1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1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18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61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Grandes cultures/ nb fermes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Blé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Avoine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Orge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Maïs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Canola/soya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Luzerne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Foin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 dirty="0">
                          <a:solidFill>
                            <a:srgbClr val="FFFFFF"/>
                          </a:solidFill>
                          <a:latin typeface="Calibri"/>
                          <a:ea typeface="Times New Roman"/>
                          <a:cs typeface="Calibri"/>
                        </a:rPr>
                        <a:t>Pomme de terre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2011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75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26</a:t>
                      </a:r>
                      <a:endParaRPr lang="fr-CA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138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061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2021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fr-CA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58</a:t>
                      </a:r>
                      <a:endParaRPr lang="fr-CA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6</a:t>
                      </a:r>
                      <a:endParaRPr lang="fr-CA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6</a:t>
                      </a:r>
                      <a:endParaRPr lang="fr-CA" sz="20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fr-CA" sz="20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23</a:t>
                      </a:r>
                      <a:endParaRPr lang="fr-CA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108</a:t>
                      </a:r>
                      <a:endParaRPr lang="fr-CA" sz="20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0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5</a:t>
                      </a:r>
                      <a:endParaRPr lang="fr-CA" sz="20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lancher, carrelé, jour, tuile&#10;&#10;Description générée automatiquement">
            <a:extLst>
              <a:ext uri="{FF2B5EF4-FFF2-40B4-BE49-F238E27FC236}">
                <a16:creationId xmlns:a16="http://schemas.microsoft.com/office/drawing/2014/main" id="{885BA403-8B09-36DF-0B10-BF96E97CE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2" y="-3983"/>
            <a:ext cx="9153872" cy="686198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Espace réservé du contenu 3" descr="C:\Users\Proprio\AppData\Local\Microsoft\Windows\INetCache\Content.Word\Exploitants_p.8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571876"/>
            <a:ext cx="271464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La famille «végétale» - constats :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42844" y="785794"/>
            <a:ext cx="2714644" cy="2893100"/>
          </a:xfrm>
          <a:prstGeom prst="rect">
            <a:avLst/>
          </a:prstGeom>
          <a:noFill/>
          <a:ln w="9525">
            <a:solidFill>
              <a:srgbClr val="527A55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600" b="1" i="0" u="none" strike="noStrike" cap="small" normalizeH="0" dirty="0">
                <a:ln>
                  <a:noFill/>
                </a:ln>
                <a:latin typeface="Calibri" pitchFamily="34" charset="0"/>
                <a:ea typeface="Calibri" pitchFamily="34" charset="0"/>
                <a:cs typeface="Calibri" pitchFamily="34" charset="0"/>
              </a:rPr>
              <a:t>La superficie de culture de canola/colza a plus que triplé en 10 ans, passant de 121 ha</a:t>
            </a:r>
            <a:endParaRPr kumimoji="0" lang="fr-CA" sz="2600" b="1" i="0" u="none" strike="noStrike" cap="small" normalizeH="0" dirty="0">
              <a:ln>
                <a:noFill/>
              </a:ln>
              <a:latin typeface="Calibri" pitchFamily="34" charset="0"/>
              <a:cs typeface="Calibri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600" b="1" i="0" u="none" strike="noStrike" cap="small" normalizeH="0" dirty="0">
                <a:ln>
                  <a:noFill/>
                </a:ln>
                <a:latin typeface="Calibri" pitchFamily="34" charset="0"/>
                <a:ea typeface="Calibri" pitchFamily="34" charset="0"/>
                <a:cs typeface="Calibri" pitchFamily="34" charset="0"/>
              </a:rPr>
              <a:t> à 401 ha</a:t>
            </a:r>
            <a:endParaRPr kumimoji="0" lang="fr-CA" sz="2600" b="1" i="0" u="none" strike="noStrike" cap="small" normalizeH="0" dirty="0">
              <a:ln>
                <a:noFill/>
              </a:ln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Image 7" descr="C:\Users\Proprio\AppData\Local\Microsoft\Windows\INetCache\Content.Word\Pratiques_travail_sol_p.10.jpg"/>
          <p:cNvPicPr/>
          <p:nvPr/>
        </p:nvPicPr>
        <p:blipFill>
          <a:blip r:embed="rId5"/>
          <a:srcRect l="7576" t="22843"/>
          <a:stretch>
            <a:fillRect/>
          </a:stretch>
        </p:blipFill>
        <p:spPr bwMode="auto">
          <a:xfrm>
            <a:off x="2928926" y="1285860"/>
            <a:ext cx="2857520" cy="218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143504" y="1142984"/>
            <a:ext cx="3929090" cy="2492990"/>
          </a:xfrm>
          <a:prstGeom prst="rect">
            <a:avLst/>
          </a:prstGeom>
          <a:noFill/>
          <a:ln w="9525">
            <a:solidFill>
              <a:srgbClr val="527A55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600" b="1" i="0" u="none" strike="noStrike" cap="small" normalizeH="0" dirty="0">
                <a:ln>
                  <a:noFill/>
                </a:ln>
                <a:latin typeface="Calibri" pitchFamily="34" charset="0"/>
                <a:ea typeface="Calibri" pitchFamily="34" charset="0"/>
                <a:cs typeface="Times New Roman" pitchFamily="18" charset="0"/>
              </a:rPr>
              <a:t>Un bond important de l’utilisation des brise-vents, passant de 36 exploitations en 2016 à 58 en 2021, une hausse de 61% d’utilisateurs.</a:t>
            </a:r>
            <a:endParaRPr kumimoji="0" lang="fr-CA" sz="2600" b="1" i="0" u="none" strike="noStrike" cap="small" normalizeH="0" dirty="0">
              <a:ln>
                <a:noFill/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Image 10" descr="C:\Users\Proprio\AppData\Local\Microsoft\Windows\INetCache\Content.Word\Fermes_maraîchères_p.18.jpg"/>
          <p:cNvPicPr/>
          <p:nvPr/>
        </p:nvPicPr>
        <p:blipFill>
          <a:blip r:embed="rId6" cstate="print"/>
          <a:srcRect t="17280" r="11465"/>
          <a:stretch>
            <a:fillRect/>
          </a:stretch>
        </p:blipFill>
        <p:spPr bwMode="auto">
          <a:xfrm>
            <a:off x="6143636" y="3929066"/>
            <a:ext cx="2828917" cy="249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857488" y="4071942"/>
            <a:ext cx="3571900" cy="2246769"/>
          </a:xfrm>
          <a:prstGeom prst="rect">
            <a:avLst/>
          </a:prstGeom>
          <a:noFill/>
          <a:ln w="9525">
            <a:solidFill>
              <a:srgbClr val="527A55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800" b="1" i="0" u="none" strike="noStrike" cap="small" normalizeH="0" dirty="0">
                <a:ln>
                  <a:noFill/>
                </a:ln>
                <a:latin typeface="Calibri" pitchFamily="34" charset="0"/>
                <a:ea typeface="Calibri" pitchFamily="34" charset="0"/>
                <a:cs typeface="Times New Roman" pitchFamily="18" charset="0"/>
              </a:rPr>
              <a:t>Une douzaine de nouvelles fermes maraîchères ont pris naissance </a:t>
            </a:r>
            <a:endParaRPr kumimoji="0" lang="fr-CA" sz="2800" b="1" i="0" u="none" strike="noStrike" cap="small" normalizeH="0" dirty="0">
              <a:ln>
                <a:noFill/>
              </a:ln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800" b="1" i="0" u="none" strike="noStrike" cap="small" normalizeH="0" dirty="0">
                <a:ln>
                  <a:noFill/>
                </a:ln>
                <a:latin typeface="Calibri" pitchFamily="34" charset="0"/>
                <a:ea typeface="Calibri" pitchFamily="34" charset="0"/>
                <a:cs typeface="Times New Roman" pitchFamily="18" charset="0"/>
              </a:rPr>
              <a:t>depuis 2011</a:t>
            </a:r>
            <a:endParaRPr kumimoji="0" lang="fr-CA" sz="2800" b="1" i="0" u="none" strike="noStrike" cap="small" normalizeH="0" dirty="0">
              <a:ln>
                <a:noFill/>
              </a:ln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 rot="20033716">
            <a:off x="1657164" y="1282327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/>
              <a:t>Valcanton</a:t>
            </a:r>
          </a:p>
          <a:p>
            <a:r>
              <a:rPr lang="fr-CA" sz="1200" dirty="0"/>
              <a:t>             Villebois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Les familles «animales»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926755" y="1113387"/>
            <a:ext cx="6104943" cy="5357850"/>
            <a:chOff x="926755" y="1113387"/>
            <a:chExt cx="6104943" cy="5357850"/>
          </a:xfrm>
        </p:grpSpPr>
        <p:pic>
          <p:nvPicPr>
            <p:cNvPr id="4" name="Picture 3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64" b="15464"/>
            <a:stretch>
              <a:fillRect/>
            </a:stretch>
          </p:blipFill>
          <p:spPr>
            <a:xfrm rot="21157686">
              <a:off x="926755" y="1113387"/>
              <a:ext cx="6104943" cy="5357850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1785918" y="1285860"/>
              <a:ext cx="15001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2400" b="1" dirty="0"/>
                <a:t>*</a:t>
              </a:r>
            </a:p>
            <a:p>
              <a:r>
                <a:rPr lang="fr-CA" sz="2400" b="1" dirty="0"/>
                <a:t>*   *</a:t>
              </a:r>
            </a:p>
          </p:txBody>
        </p:sp>
      </p:grp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857224" y="3265376"/>
          <a:ext cx="7500990" cy="243078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362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Fermes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2011</a:t>
                      </a:r>
                      <a:endParaRPr lang="fr-CA" sz="2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Times New Roman"/>
                        </a:rPr>
                        <a:t>2021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>
                          <a:latin typeface="Calibri"/>
                          <a:ea typeface="Calibri"/>
                          <a:cs typeface="Times New Roman"/>
                        </a:rPr>
                        <a:t>Laitières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latin typeface="Calibri"/>
                          <a:ea typeface="Calibri"/>
                          <a:cs typeface="Times New Roman"/>
                        </a:rPr>
                        <a:t>Bovines de boucherie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76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>
                          <a:latin typeface="Calibri"/>
                          <a:ea typeface="Calibri"/>
                          <a:cs typeface="Times New Roman"/>
                        </a:rPr>
                        <a:t>Ovines et caprines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>
                          <a:latin typeface="Calibri"/>
                          <a:ea typeface="Calibri"/>
                          <a:cs typeface="Times New Roman"/>
                        </a:rPr>
                        <a:t>Chevaux et poneys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latin typeface="Calibri"/>
                          <a:ea typeface="Calibri"/>
                          <a:cs typeface="Times New Roman"/>
                        </a:rPr>
                        <a:t>Autres élevages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42844" y="5929330"/>
          <a:ext cx="8929718" cy="40513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929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Revenu brut des productions animales en 2020 : 30,3 M$ </a:t>
                      </a:r>
                      <a:r>
                        <a:rPr lang="fr-CA" sz="18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(34%/AT)</a:t>
                      </a:r>
                      <a:endParaRPr lang="fr-CA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857224" y="1071546"/>
          <a:ext cx="7500990" cy="204451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500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Valeur marchande agricole  - AONQ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2011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2021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Des terres et bâtiments 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83,2 M$</a:t>
                      </a:r>
                      <a:endParaRPr lang="fr-CA" sz="2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204,3</a:t>
                      </a: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M$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De la machinerie </a:t>
                      </a:r>
                      <a:endParaRPr lang="fr-CA" sz="2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27,0 M$</a:t>
                      </a:r>
                      <a:endParaRPr lang="fr-CA" sz="2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38,2 </a:t>
                      </a:r>
                      <a:r>
                        <a:rPr lang="fr-CA" sz="26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Calibri"/>
                        </a:rPr>
                        <a:t>M$</a:t>
                      </a:r>
                      <a:endParaRPr lang="fr-CA" sz="2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Des animaux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25,1 M$</a:t>
                      </a:r>
                      <a:endParaRPr lang="fr-CA" sz="2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27,2</a:t>
                      </a: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 M$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lancher, carrelé, jour, tuile&#10;&#10;Description générée automatiquement">
            <a:extLst>
              <a:ext uri="{FF2B5EF4-FFF2-40B4-BE49-F238E27FC236}">
                <a16:creationId xmlns:a16="http://schemas.microsoft.com/office/drawing/2014/main" id="{E7FB445C-BC27-0440-A758-DB55D4896E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572"/>
            <a:ext cx="9144000" cy="693118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714380"/>
          </a:xfrm>
        </p:spPr>
        <p:txBody>
          <a:bodyPr>
            <a:normAutofit/>
          </a:bodyPr>
          <a:lstStyle/>
          <a:p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La famille «animale» – 3 constats :</a:t>
            </a:r>
          </a:p>
        </p:txBody>
      </p:sp>
      <p:pic>
        <p:nvPicPr>
          <p:cNvPr id="5" name="Image 4" descr="C:\Users\Proprio\AppData\Local\Microsoft\Windows\INetCache\Content.Word\Production_bovine_p.15.jpg"/>
          <p:cNvPicPr/>
          <p:nvPr/>
        </p:nvPicPr>
        <p:blipFill>
          <a:blip r:embed="rId4" cstate="print"/>
          <a:srcRect t="9259" b="5864"/>
          <a:stretch>
            <a:fillRect/>
          </a:stretch>
        </p:blipFill>
        <p:spPr bwMode="auto">
          <a:xfrm>
            <a:off x="6215074" y="714356"/>
            <a:ext cx="2719385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7158" y="857232"/>
            <a:ext cx="5929354" cy="1292662"/>
          </a:xfrm>
          <a:prstGeom prst="rect">
            <a:avLst/>
          </a:prstGeom>
          <a:ln>
            <a:solidFill>
              <a:srgbClr val="527A55"/>
            </a:solidFill>
          </a:ln>
        </p:spPr>
        <p:txBody>
          <a:bodyPr wrap="square">
            <a:spAutoFit/>
          </a:bodyPr>
          <a:lstStyle/>
          <a:p>
            <a:r>
              <a:rPr lang="fr-CA" sz="2600" b="1" cap="small" dirty="0"/>
              <a:t>Les revenus des entreprises de bovins de boucherie affichent </a:t>
            </a:r>
            <a:r>
              <a:rPr lang="fr-CA" sz="2600" b="1" cap="small" dirty="0">
                <a:solidFill>
                  <a:srgbClr val="00B050"/>
                </a:solidFill>
              </a:rPr>
              <a:t>63% </a:t>
            </a:r>
            <a:r>
              <a:rPr lang="fr-CA" sz="2600" b="1" cap="small" dirty="0"/>
              <a:t>des revenus des fermes bovines de la région en 2020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643174" y="2636404"/>
            <a:ext cx="3429024" cy="1292662"/>
          </a:xfrm>
          <a:prstGeom prst="rect">
            <a:avLst/>
          </a:prstGeom>
          <a:noFill/>
          <a:ln w="9525">
            <a:solidFill>
              <a:srgbClr val="527A55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A" sz="2600" b="1" i="0" u="none" strike="noStrike" cap="small" normalizeH="0" dirty="0">
                <a:ln>
                  <a:noFill/>
                </a:ln>
                <a:latin typeface="Calibri" pitchFamily="34" charset="0"/>
                <a:ea typeface="Calibri" pitchFamily="34" charset="0"/>
                <a:cs typeface="Times New Roman" pitchFamily="18" charset="0"/>
              </a:rPr>
              <a:t>Perte de </a:t>
            </a:r>
            <a:r>
              <a:rPr kumimoji="0" lang="fr-CA" sz="2600" b="1" i="0" u="none" strike="noStrike" cap="small" normalizeH="0" dirty="0">
                <a:ln>
                  <a:noFill/>
                </a:ln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17% </a:t>
            </a:r>
            <a:r>
              <a:rPr kumimoji="0" lang="fr-CA" sz="2600" b="1" i="0" u="none" strike="noStrike" cap="small" normalizeH="0" dirty="0">
                <a:ln>
                  <a:noFill/>
                </a:ln>
                <a:latin typeface="Calibri" pitchFamily="34" charset="0"/>
                <a:ea typeface="Calibri" pitchFamily="34" charset="0"/>
                <a:cs typeface="Times New Roman" pitchFamily="18" charset="0"/>
              </a:rPr>
              <a:t>des fermes laitières au cours de la dernière décennie</a:t>
            </a:r>
            <a:endParaRPr kumimoji="0" lang="fr-CA" sz="2600" b="1" i="0" u="none" strike="noStrike" cap="small" normalizeH="0" dirty="0">
              <a:ln>
                <a:noFill/>
              </a:ln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Image 7" descr="C:\Users\Proprio\AppData\Local\Microsoft\Windows\INetCache\Content.Word\Production_laitiere_p.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357430"/>
            <a:ext cx="2571768" cy="19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85786" y="4643446"/>
            <a:ext cx="4214842" cy="1692771"/>
          </a:xfrm>
          <a:prstGeom prst="rect">
            <a:avLst/>
          </a:prstGeom>
          <a:ln>
            <a:solidFill>
              <a:srgbClr val="527A55"/>
            </a:solidFill>
          </a:ln>
        </p:spPr>
        <p:txBody>
          <a:bodyPr wrap="square">
            <a:spAutoFit/>
          </a:bodyPr>
          <a:lstStyle/>
          <a:p>
            <a:r>
              <a:rPr lang="fr-CA" sz="2600" b="1" cap="small" dirty="0"/>
              <a:t>Plus de la moitié de la production ovine régionale est située en Abitibi-Ouest en 2021</a:t>
            </a:r>
          </a:p>
        </p:txBody>
      </p:sp>
      <p:pic>
        <p:nvPicPr>
          <p:cNvPr id="10" name="Image 9" descr="C:\Users\Proprio\AppData\Local\Microsoft\Windows\INetCache\Content.Word\Production_ovine_p.16.jpg"/>
          <p:cNvPicPr/>
          <p:nvPr/>
        </p:nvPicPr>
        <p:blipFill>
          <a:blip r:embed="rId6" cstate="print"/>
          <a:srcRect t="8984" r="10937" b="14844"/>
          <a:stretch>
            <a:fillRect/>
          </a:stretch>
        </p:blipFill>
        <p:spPr bwMode="auto">
          <a:xfrm>
            <a:off x="4857752" y="4357694"/>
            <a:ext cx="392909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-252536" y="764704"/>
            <a:ext cx="6500826" cy="6224892"/>
            <a:chOff x="-214346" y="633107"/>
            <a:chExt cx="6500826" cy="6224892"/>
          </a:xfrm>
        </p:grpSpPr>
        <p:pic>
          <p:nvPicPr>
            <p:cNvPr id="7" name="Image 6" descr="carte_abitibi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14346" y="960365"/>
              <a:ext cx="6500826" cy="5897634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 rot="20033716">
              <a:off x="755555" y="633107"/>
              <a:ext cx="17145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Valcanton</a:t>
              </a:r>
            </a:p>
            <a:p>
              <a:r>
                <a:rPr lang="fr-CA" sz="1600" dirty="0"/>
                <a:t>             Villebois</a:t>
              </a: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Une famille spéciale – le bio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2071670" y="1357298"/>
          <a:ext cx="7000892" cy="121539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069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4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Fermes biologiques  - AONQ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2011</a:t>
                      </a:r>
                      <a:endParaRPr lang="fr-CA" sz="26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2021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Certifiées </a:t>
                      </a:r>
                      <a:endParaRPr lang="fr-CA" sz="2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fr-CA" sz="2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6</a:t>
                      </a:r>
                      <a:endParaRPr lang="fr-CA" sz="26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En transition 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B050"/>
                          </a:solidFill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fr-CA" sz="2600" dirty="0">
                        <a:solidFill>
                          <a:srgbClr val="00B05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071670" y="2786058"/>
          <a:ext cx="7000892" cy="244964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36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6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Fermes bio</a:t>
                      </a:r>
                      <a:r>
                        <a:rPr lang="fr-CA" sz="2600" b="1" baseline="0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 certifiées ou en transition</a:t>
                      </a: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  - AONQ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1" dirty="0">
                          <a:solidFill>
                            <a:schemeClr val="bg1"/>
                          </a:solidFill>
                          <a:latin typeface="Calibri"/>
                          <a:ea typeface="Times New Roman"/>
                          <a:cs typeface="Calibri"/>
                        </a:rPr>
                        <a:t>2023</a:t>
                      </a:r>
                      <a:endParaRPr lang="fr-CA" sz="26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Production bio animale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Transformation alimentaire</a:t>
                      </a:r>
                      <a:endParaRPr lang="fr-CA" sz="2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4 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Production végétale</a:t>
                      </a:r>
                      <a:endParaRPr lang="fr-CA" sz="26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10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b="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Produits forestiers non ligneux</a:t>
                      </a:r>
                      <a:endParaRPr lang="fr-CA" sz="26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6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fr-CA" sz="2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CC8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2071670" y="5429264"/>
          <a:ext cx="7000924" cy="1179767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000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400" dirty="0">
                          <a:latin typeface="Calibri"/>
                          <a:ea typeface="Calibri"/>
                          <a:cs typeface="Times New Roman"/>
                        </a:rPr>
                        <a:t>Voir le site promotionnel de Goûtez AT pour mieux connaître ces fermes et leurs produits 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fr-CA" sz="2400" u="sng" dirty="0">
                          <a:solidFill>
                            <a:srgbClr val="0000FF"/>
                          </a:solidFill>
                          <a:latin typeface="Arial"/>
                          <a:ea typeface="Times New Roman"/>
                          <a:cs typeface="Times New Roman"/>
                          <a:hlinkClick r:id="rId4"/>
                        </a:rPr>
                        <a:t>(https://goutezat.com)</a:t>
                      </a:r>
                      <a:endParaRPr lang="fr-CA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rte_abitib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1124744"/>
            <a:ext cx="6429193" cy="583264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 rot="20033716">
            <a:off x="652767" y="832357"/>
            <a:ext cx="171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/>
              <a:t>Valcanton</a:t>
            </a:r>
          </a:p>
          <a:p>
            <a:r>
              <a:rPr lang="fr-CA" sz="1600" dirty="0"/>
              <a:t>             Villebois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CA" sz="3200" b="1" cap="small" dirty="0">
                <a:solidFill>
                  <a:srgbClr val="527A55"/>
                </a:solidFill>
                <a:latin typeface="Arial Rounded MT Bold" pitchFamily="34" charset="0"/>
              </a:rPr>
              <a:t>Éléments de conclusion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714480" y="1214422"/>
          <a:ext cx="7286676" cy="250621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286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79388" indent="-179388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fr-CA" sz="2600" b="0" dirty="0">
                          <a:latin typeface="Calibri"/>
                          <a:ea typeface="Calibri"/>
                          <a:cs typeface="Times New Roman"/>
                        </a:rPr>
                        <a:t>Les exploitants vieillissent et seulement 12 % détiennent un plan de relève.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79388" indent="-179388" algn="l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fr-CA" sz="2600" b="0" dirty="0">
                          <a:latin typeface="Calibri"/>
                          <a:ea typeface="Calibri"/>
                          <a:cs typeface="Times New Roman"/>
                        </a:rPr>
                        <a:t>L’Abitibi-Ouest est la plus petite MRC d’Abitibi</a:t>
                      </a:r>
                      <a:r>
                        <a:rPr lang="fr-CA" sz="2600" b="0" baseline="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CA" sz="2600" b="0" dirty="0">
                          <a:latin typeface="Calibri"/>
                          <a:ea typeface="Calibri"/>
                          <a:cs typeface="Times New Roman"/>
                        </a:rPr>
                        <a:t>Témiscamingue, mais elle détient le plus grand nombre</a:t>
                      </a:r>
                      <a:r>
                        <a:rPr lang="fr-CA" sz="2600" b="0" dirty="0">
                          <a:solidFill>
                            <a:srgbClr val="F8F6E7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CA" sz="2600" b="0" dirty="0">
                          <a:latin typeface="Calibri"/>
                          <a:ea typeface="Calibri"/>
                          <a:cs typeface="Times New Roman"/>
                        </a:rPr>
                        <a:t>de municipalités et possède la plus grande zone agricole protégée (ZAP).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714480" y="3857628"/>
          <a:ext cx="7286676" cy="282117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286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179388" indent="-179388" algn="l">
                        <a:lnSpc>
                          <a:spcPct val="12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fr-CA" sz="2600" dirty="0">
                          <a:latin typeface="Calibri"/>
                          <a:ea typeface="Calibri"/>
                          <a:cs typeface="Times New Roman"/>
                        </a:rPr>
                        <a:t> On perçoit le besoin, presque pressant, du milieu agricole à être soutenu dans ce changement fondamental et indispensable à de nouvelles pratiques et règles liées autant à la saine alimentation qu’à la préservation et la durabilité des écosystèmes locaux.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CA" sz="3200" b="1" dirty="0">
                <a:solidFill>
                  <a:srgbClr val="527A55"/>
                </a:solidFill>
                <a:latin typeface="Arial Rounded MT Bold" pitchFamily="34" charset="0"/>
              </a:rPr>
              <a:t>Quelques cibles à viser ?</a:t>
            </a:r>
          </a:p>
        </p:txBody>
      </p:sp>
      <p:pic>
        <p:nvPicPr>
          <p:cNvPr id="7" name="Image 6" descr="carte_abitib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1124744"/>
            <a:ext cx="6429193" cy="5832648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 rot="20033716">
            <a:off x="887455" y="863134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/>
              <a:t>Valcanton</a:t>
            </a:r>
          </a:p>
          <a:p>
            <a:r>
              <a:rPr lang="fr-CA" sz="1400" dirty="0"/>
              <a:t>             Villebois</a:t>
            </a:r>
          </a:p>
        </p:txBody>
      </p:sp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214282" y="1928802"/>
          <a:ext cx="8786874" cy="438912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467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 dirty="0">
                          <a:solidFill>
                            <a:srgbClr val="4F6228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Diversification agroalimentaire </a:t>
                      </a:r>
                      <a:endParaRPr lang="fr-CA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Pénurie de main-d’œuvre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Progression technologique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Collaboration, concertation et partenariats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Expansion sur les marchés d’exportation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Relève agricole et transfert de fermes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Produits à valeur ajoutée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Optimisation des ressources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Accès aux marchés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 dirty="0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Agir collectif</a:t>
                      </a:r>
                    </a:p>
                    <a:p>
                      <a:pPr fontAlgn="base">
                        <a:spcAft>
                          <a:spcPts val="0"/>
                        </a:spcAft>
                      </a:pPr>
                      <a:endParaRPr lang="fr-CA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Changement climatique </a:t>
                      </a:r>
                      <a:endParaRPr lang="fr-CA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fr-CA" sz="2400" b="1" dirty="0">
                          <a:solidFill>
                            <a:srgbClr val="385623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Valeur des terres et spéculation financière</a:t>
                      </a:r>
                      <a:endParaRPr lang="fr-CA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31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lancher, carrelé, jour, tuile&#10;&#10;Description générée automatiquement">
            <a:extLst>
              <a:ext uri="{FF2B5EF4-FFF2-40B4-BE49-F238E27FC236}">
                <a16:creationId xmlns:a16="http://schemas.microsoft.com/office/drawing/2014/main" id="{E7FB445C-BC27-0440-A758-DB55D4896E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118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282" y="714356"/>
            <a:ext cx="8028669" cy="1512168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l"/>
            <a:r>
              <a:rPr lang="fr-CA" sz="3600" b="1" cap="small" dirty="0">
                <a:solidFill>
                  <a:srgbClr val="527A55"/>
                </a:solidFill>
                <a:latin typeface="Arial Rounded MT Bold" pitchFamily="34" charset="0"/>
              </a:rPr>
              <a:t>Ensemble vers notre</a:t>
            </a:r>
            <a:br>
              <a:rPr lang="fr-CA" sz="3600" b="1" cap="small" dirty="0">
                <a:solidFill>
                  <a:srgbClr val="527A55"/>
                </a:solidFill>
                <a:latin typeface="Arial Rounded MT Bold" pitchFamily="34" charset="0"/>
              </a:rPr>
            </a:br>
            <a:r>
              <a:rPr lang="fr-CA" sz="3600" b="1" cap="small" dirty="0">
                <a:solidFill>
                  <a:srgbClr val="527A55"/>
                </a:solidFill>
                <a:latin typeface="Arial Rounded MT Bold" pitchFamily="34" charset="0"/>
              </a:rPr>
              <a:t>autosuffisance bio alimentaire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85786" y="2285992"/>
            <a:ext cx="7717480" cy="265403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CA" b="1" dirty="0">
                <a:ea typeface="Calibri"/>
                <a:cs typeface="Times New Roman"/>
              </a:rPr>
              <a:t>	</a:t>
            </a:r>
            <a:r>
              <a:rPr lang="fr-CA" dirty="0">
                <a:solidFill>
                  <a:srgbClr val="527A55"/>
                </a:solidFill>
                <a:latin typeface="Arial Rounded MT Bold" pitchFamily="34" charset="0"/>
                <a:ea typeface="Calibri"/>
                <a:cs typeface="Times New Roman"/>
              </a:rPr>
              <a:t>On fait partie de la grande famille agroalimentaire et de son évolution : producteurs, transformateurs, distributeurs, intervenants, consommateurs… </a:t>
            </a:r>
          </a:p>
          <a:p>
            <a:pPr>
              <a:buNone/>
            </a:pPr>
            <a:endParaRPr lang="fr-CA" sz="1200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buNone/>
            </a:pPr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Times New Roman"/>
              </a:rPr>
              <a:t>	</a:t>
            </a:r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  <a:cs typeface="Times New Roman"/>
              </a:rPr>
              <a:t>Des questions ?</a:t>
            </a:r>
          </a:p>
          <a:p>
            <a:pPr>
              <a:buNone/>
            </a:pPr>
            <a:endParaRPr lang="fr-CA" sz="1600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buNone/>
            </a:pPr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Times New Roman"/>
              </a:rPr>
              <a:t>	</a:t>
            </a:r>
            <a:r>
              <a:rPr lang="fr-CA" b="1" dirty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  <a:cs typeface="Times New Roman"/>
              </a:rPr>
              <a:t>Merci !</a:t>
            </a:r>
            <a:endParaRPr lang="fr-CA" b="1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4" name="Image 3" descr="Une image contenant texte, carte de visite&#10;&#10;Description générée automatiquement">
            <a:extLst>
              <a:ext uri="{FF2B5EF4-FFF2-40B4-BE49-F238E27FC236}">
                <a16:creationId xmlns:a16="http://schemas.microsoft.com/office/drawing/2014/main" id="{4F5199F5-1CD2-BA23-6CBF-3B4FB1F545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793" y="-63062"/>
            <a:ext cx="3124207" cy="31242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4231</TotalTime>
  <Words>816</Words>
  <Application>Microsoft Office PowerPoint</Application>
  <PresentationFormat>Affichage à l'écran (4:3)</PresentationFormat>
  <Paragraphs>222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Arial Rounded MT Bold</vt:lpstr>
      <vt:lpstr>Calibri</vt:lpstr>
      <vt:lpstr>Times New Roman</vt:lpstr>
      <vt:lpstr>Thème Office</vt:lpstr>
      <vt:lpstr>Portrait agroalimentaire d’Abitibi-Ouest et de villebois/valcanton</vt:lpstr>
      <vt:lpstr>D’abord un territoire et des gens</vt:lpstr>
      <vt:lpstr>Ensuite un territoire agroalimentaire actif</vt:lpstr>
      <vt:lpstr>Les familles «végétales»</vt:lpstr>
      <vt:lpstr>La famille «végétale» - constats :</vt:lpstr>
      <vt:lpstr>Les familles «animales»</vt:lpstr>
      <vt:lpstr>La famille «animale» – 3 constats :</vt:lpstr>
      <vt:lpstr>Une famille spéciale – le bio</vt:lpstr>
      <vt:lpstr>Éléments de conclusion</vt:lpstr>
      <vt:lpstr>Quelques cibles à viser ?</vt:lpstr>
      <vt:lpstr>Ensemble vers notre autosuffisance bio alimentaire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familles</dc:title>
  <dc:creator>Proprio</dc:creator>
  <cp:lastModifiedBy>Thérèse Grenier</cp:lastModifiedBy>
  <cp:revision>96</cp:revision>
  <dcterms:created xsi:type="dcterms:W3CDTF">2023-03-05T14:24:04Z</dcterms:created>
  <dcterms:modified xsi:type="dcterms:W3CDTF">2023-03-30T00:46:20Z</dcterms:modified>
</cp:coreProperties>
</file>