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394" r:id="rId3"/>
    <p:sldId id="393" r:id="rId4"/>
    <p:sldId id="445" r:id="rId5"/>
    <p:sldId id="437" r:id="rId6"/>
    <p:sldId id="439" r:id="rId7"/>
    <p:sldId id="397" r:id="rId8"/>
    <p:sldId id="434" r:id="rId9"/>
    <p:sldId id="435" r:id="rId10"/>
    <p:sldId id="436" r:id="rId11"/>
    <p:sldId id="415" r:id="rId12"/>
    <p:sldId id="291" r:id="rId13"/>
    <p:sldId id="396" r:id="rId14"/>
    <p:sldId id="440" r:id="rId15"/>
    <p:sldId id="442" r:id="rId16"/>
    <p:sldId id="441" r:id="rId17"/>
    <p:sldId id="44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62" y="60"/>
      </p:cViewPr>
      <p:guideLst>
        <p:guide orient="horz" pos="218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0DEDC1-96AB-44C6-9903-A051A8D8A99A}" type="doc">
      <dgm:prSet loTypeId="urn:microsoft.com/office/officeart/2008/layout/LinedList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fr-CA"/>
        </a:p>
      </dgm:t>
    </dgm:pt>
    <dgm:pt modelId="{1151A0B4-3A15-4E91-AC8E-1226D121CDFA}">
      <dgm:prSet/>
      <dgm:spPr/>
      <dgm:t>
        <a:bodyPr/>
        <a:lstStyle/>
        <a:p>
          <a:r>
            <a:rPr lang="fr-CA" dirty="0"/>
            <a:t>Développer des systèmes d’engrais vert</a:t>
          </a:r>
        </a:p>
      </dgm:t>
    </dgm:pt>
    <dgm:pt modelId="{A11334A1-B1EF-4A68-B369-66A6494B5742}" type="parTrans" cxnId="{8355BAF7-9E43-43DC-998D-1DC719E82E07}">
      <dgm:prSet/>
      <dgm:spPr/>
      <dgm:t>
        <a:bodyPr/>
        <a:lstStyle/>
        <a:p>
          <a:endParaRPr lang="fr-CA"/>
        </a:p>
      </dgm:t>
    </dgm:pt>
    <dgm:pt modelId="{666BF431-A310-4E1C-817C-80D312145794}" type="sibTrans" cxnId="{8355BAF7-9E43-43DC-998D-1DC719E82E07}">
      <dgm:prSet/>
      <dgm:spPr/>
      <dgm:t>
        <a:bodyPr/>
        <a:lstStyle/>
        <a:p>
          <a:endParaRPr lang="fr-CA"/>
        </a:p>
      </dgm:t>
    </dgm:pt>
    <dgm:pt modelId="{71D1B8E2-0FFA-4767-92B1-3BF538AB6C54}">
      <dgm:prSet/>
      <dgm:spPr/>
      <dgm:t>
        <a:bodyPr/>
        <a:lstStyle/>
        <a:p>
          <a:r>
            <a:rPr lang="fr-CA" dirty="0"/>
            <a:t>Développer des systèmes de culture diversifiées</a:t>
          </a:r>
        </a:p>
      </dgm:t>
    </dgm:pt>
    <dgm:pt modelId="{2343D31F-4242-4A8C-962C-F5E8F89CDE70}" type="parTrans" cxnId="{92103F46-C6B5-4DD4-A4E1-696E1A51E433}">
      <dgm:prSet/>
      <dgm:spPr/>
      <dgm:t>
        <a:bodyPr/>
        <a:lstStyle/>
        <a:p>
          <a:endParaRPr lang="fr-CA"/>
        </a:p>
      </dgm:t>
    </dgm:pt>
    <dgm:pt modelId="{CC9D55B5-2DD5-47F6-8337-9BC2BEB149E2}" type="sibTrans" cxnId="{92103F46-C6B5-4DD4-A4E1-696E1A51E433}">
      <dgm:prSet/>
      <dgm:spPr/>
      <dgm:t>
        <a:bodyPr/>
        <a:lstStyle/>
        <a:p>
          <a:endParaRPr lang="fr-CA"/>
        </a:p>
      </dgm:t>
    </dgm:pt>
    <dgm:pt modelId="{9185025C-7975-44AE-A3A5-BE051F746F34}">
      <dgm:prSet/>
      <dgm:spPr/>
      <dgm:t>
        <a:bodyPr/>
        <a:lstStyle/>
        <a:p>
          <a:r>
            <a:rPr lang="fr-CA"/>
            <a:t>Augmenter les rendements des céréales d’automne</a:t>
          </a:r>
        </a:p>
      </dgm:t>
    </dgm:pt>
    <dgm:pt modelId="{E70CFF2B-9881-44DA-931F-D40B2BAB982F}" type="parTrans" cxnId="{B29FC35D-1AFB-4EBF-83EF-4550A9952BB9}">
      <dgm:prSet/>
      <dgm:spPr/>
      <dgm:t>
        <a:bodyPr/>
        <a:lstStyle/>
        <a:p>
          <a:endParaRPr lang="fr-CA"/>
        </a:p>
      </dgm:t>
    </dgm:pt>
    <dgm:pt modelId="{3637ECA4-427B-48EB-95A8-2500A8A6EA29}" type="sibTrans" cxnId="{B29FC35D-1AFB-4EBF-83EF-4550A9952BB9}">
      <dgm:prSet/>
      <dgm:spPr/>
      <dgm:t>
        <a:bodyPr/>
        <a:lstStyle/>
        <a:p>
          <a:endParaRPr lang="fr-CA"/>
        </a:p>
      </dgm:t>
    </dgm:pt>
    <dgm:pt modelId="{45B03E16-18E4-4167-9AF6-ECAD78D556AC}">
      <dgm:prSet/>
      <dgm:spPr/>
      <dgm:t>
        <a:bodyPr/>
        <a:lstStyle/>
        <a:p>
          <a:r>
            <a:rPr lang="fr-CA"/>
            <a:t>Développer des méthodes de lutte aux mauvaises herbes</a:t>
          </a:r>
        </a:p>
      </dgm:t>
    </dgm:pt>
    <dgm:pt modelId="{A185B14B-07C3-4111-A922-27D6F44B5305}" type="parTrans" cxnId="{244618CE-8882-482D-BEF9-1866E351F95A}">
      <dgm:prSet/>
      <dgm:spPr/>
      <dgm:t>
        <a:bodyPr/>
        <a:lstStyle/>
        <a:p>
          <a:endParaRPr lang="fr-CA"/>
        </a:p>
      </dgm:t>
    </dgm:pt>
    <dgm:pt modelId="{356EEB29-2A37-4189-A547-DD746B69A038}" type="sibTrans" cxnId="{244618CE-8882-482D-BEF9-1866E351F95A}">
      <dgm:prSet/>
      <dgm:spPr/>
      <dgm:t>
        <a:bodyPr/>
        <a:lstStyle/>
        <a:p>
          <a:endParaRPr lang="fr-CA"/>
        </a:p>
      </dgm:t>
    </dgm:pt>
    <dgm:pt modelId="{05C558BD-2CC0-4D50-9866-986EE81ECB93}" type="pres">
      <dgm:prSet presAssocID="{BC0DEDC1-96AB-44C6-9903-A051A8D8A99A}" presName="vert0" presStyleCnt="0">
        <dgm:presLayoutVars>
          <dgm:dir/>
          <dgm:animOne val="branch"/>
          <dgm:animLvl val="lvl"/>
        </dgm:presLayoutVars>
      </dgm:prSet>
      <dgm:spPr/>
    </dgm:pt>
    <dgm:pt modelId="{6BD7F0FA-E1AA-410E-974A-1DB8C605918F}" type="pres">
      <dgm:prSet presAssocID="{1151A0B4-3A15-4E91-AC8E-1226D121CDFA}" presName="thickLine" presStyleLbl="alignNode1" presStyleIdx="0" presStyleCnt="4"/>
      <dgm:spPr/>
    </dgm:pt>
    <dgm:pt modelId="{467484AB-8D35-4BC2-BB58-E6E71E55B504}" type="pres">
      <dgm:prSet presAssocID="{1151A0B4-3A15-4E91-AC8E-1226D121CDFA}" presName="horz1" presStyleCnt="0"/>
      <dgm:spPr/>
    </dgm:pt>
    <dgm:pt modelId="{FDA4D4A7-59BE-4F51-BAB8-BD589F21FBB9}" type="pres">
      <dgm:prSet presAssocID="{1151A0B4-3A15-4E91-AC8E-1226D121CDFA}" presName="tx1" presStyleLbl="revTx" presStyleIdx="0" presStyleCnt="4"/>
      <dgm:spPr/>
    </dgm:pt>
    <dgm:pt modelId="{FAA7C592-0E2E-4D60-A273-45A454455716}" type="pres">
      <dgm:prSet presAssocID="{1151A0B4-3A15-4E91-AC8E-1226D121CDFA}" presName="vert1" presStyleCnt="0"/>
      <dgm:spPr/>
    </dgm:pt>
    <dgm:pt modelId="{9614DDFD-5376-4334-8F18-FDE7460E62C2}" type="pres">
      <dgm:prSet presAssocID="{71D1B8E2-0FFA-4767-92B1-3BF538AB6C54}" presName="thickLine" presStyleLbl="alignNode1" presStyleIdx="1" presStyleCnt="4"/>
      <dgm:spPr/>
    </dgm:pt>
    <dgm:pt modelId="{C29EE209-9CE1-45B8-8E64-870D54290B96}" type="pres">
      <dgm:prSet presAssocID="{71D1B8E2-0FFA-4767-92B1-3BF538AB6C54}" presName="horz1" presStyleCnt="0"/>
      <dgm:spPr/>
    </dgm:pt>
    <dgm:pt modelId="{129BFD29-F1A6-48DF-8119-80791222CD7A}" type="pres">
      <dgm:prSet presAssocID="{71D1B8E2-0FFA-4767-92B1-3BF538AB6C54}" presName="tx1" presStyleLbl="revTx" presStyleIdx="1" presStyleCnt="4"/>
      <dgm:spPr/>
    </dgm:pt>
    <dgm:pt modelId="{F88CF556-44F9-4BF0-AFD8-37A59C5BB421}" type="pres">
      <dgm:prSet presAssocID="{71D1B8E2-0FFA-4767-92B1-3BF538AB6C54}" presName="vert1" presStyleCnt="0"/>
      <dgm:spPr/>
    </dgm:pt>
    <dgm:pt modelId="{AC13702B-27D8-49F6-AB22-374F4CE2DE27}" type="pres">
      <dgm:prSet presAssocID="{9185025C-7975-44AE-A3A5-BE051F746F34}" presName="thickLine" presStyleLbl="alignNode1" presStyleIdx="2" presStyleCnt="4"/>
      <dgm:spPr/>
    </dgm:pt>
    <dgm:pt modelId="{A172F73D-5F83-4CFE-A588-66AFEE2A950B}" type="pres">
      <dgm:prSet presAssocID="{9185025C-7975-44AE-A3A5-BE051F746F34}" presName="horz1" presStyleCnt="0"/>
      <dgm:spPr/>
    </dgm:pt>
    <dgm:pt modelId="{42DB3849-C65A-4C65-A3FC-C07E6EF2573B}" type="pres">
      <dgm:prSet presAssocID="{9185025C-7975-44AE-A3A5-BE051F746F34}" presName="tx1" presStyleLbl="revTx" presStyleIdx="2" presStyleCnt="4"/>
      <dgm:spPr/>
    </dgm:pt>
    <dgm:pt modelId="{6E075536-2D0B-4B89-8C75-24459DF41A54}" type="pres">
      <dgm:prSet presAssocID="{9185025C-7975-44AE-A3A5-BE051F746F34}" presName="vert1" presStyleCnt="0"/>
      <dgm:spPr/>
    </dgm:pt>
    <dgm:pt modelId="{1478E211-46A5-4EC4-88F2-35E89D71152A}" type="pres">
      <dgm:prSet presAssocID="{45B03E16-18E4-4167-9AF6-ECAD78D556AC}" presName="thickLine" presStyleLbl="alignNode1" presStyleIdx="3" presStyleCnt="4"/>
      <dgm:spPr/>
    </dgm:pt>
    <dgm:pt modelId="{3320332F-9D49-4C69-9B20-68C0E1908B6F}" type="pres">
      <dgm:prSet presAssocID="{45B03E16-18E4-4167-9AF6-ECAD78D556AC}" presName="horz1" presStyleCnt="0"/>
      <dgm:spPr/>
    </dgm:pt>
    <dgm:pt modelId="{5DCB9D2C-F4F7-4E0C-AB01-FD4705A30D77}" type="pres">
      <dgm:prSet presAssocID="{45B03E16-18E4-4167-9AF6-ECAD78D556AC}" presName="tx1" presStyleLbl="revTx" presStyleIdx="3" presStyleCnt="4"/>
      <dgm:spPr/>
    </dgm:pt>
    <dgm:pt modelId="{9CDA0A71-96F4-4DA6-B0AF-795EAF22E1AE}" type="pres">
      <dgm:prSet presAssocID="{45B03E16-18E4-4167-9AF6-ECAD78D556AC}" presName="vert1" presStyleCnt="0"/>
      <dgm:spPr/>
    </dgm:pt>
  </dgm:ptLst>
  <dgm:cxnLst>
    <dgm:cxn modelId="{B29FC35D-1AFB-4EBF-83EF-4550A9952BB9}" srcId="{BC0DEDC1-96AB-44C6-9903-A051A8D8A99A}" destId="{9185025C-7975-44AE-A3A5-BE051F746F34}" srcOrd="2" destOrd="0" parTransId="{E70CFF2B-9881-44DA-931F-D40B2BAB982F}" sibTransId="{3637ECA4-427B-48EB-95A8-2500A8A6EA29}"/>
    <dgm:cxn modelId="{92103F46-C6B5-4DD4-A4E1-696E1A51E433}" srcId="{BC0DEDC1-96AB-44C6-9903-A051A8D8A99A}" destId="{71D1B8E2-0FFA-4767-92B1-3BF538AB6C54}" srcOrd="1" destOrd="0" parTransId="{2343D31F-4242-4A8C-962C-F5E8F89CDE70}" sibTransId="{CC9D55B5-2DD5-47F6-8337-9BC2BEB149E2}"/>
    <dgm:cxn modelId="{1556159F-3D93-49E4-93B0-BDF79436C5EB}" type="presOf" srcId="{45B03E16-18E4-4167-9AF6-ECAD78D556AC}" destId="{5DCB9D2C-F4F7-4E0C-AB01-FD4705A30D77}" srcOrd="0" destOrd="0" presId="urn:microsoft.com/office/officeart/2008/layout/LinedList"/>
    <dgm:cxn modelId="{4C56EDC6-0CD7-4CC5-9399-A25280E6BBC2}" type="presOf" srcId="{71D1B8E2-0FFA-4767-92B1-3BF538AB6C54}" destId="{129BFD29-F1A6-48DF-8119-80791222CD7A}" srcOrd="0" destOrd="0" presId="urn:microsoft.com/office/officeart/2008/layout/LinedList"/>
    <dgm:cxn modelId="{244618CE-8882-482D-BEF9-1866E351F95A}" srcId="{BC0DEDC1-96AB-44C6-9903-A051A8D8A99A}" destId="{45B03E16-18E4-4167-9AF6-ECAD78D556AC}" srcOrd="3" destOrd="0" parTransId="{A185B14B-07C3-4111-A922-27D6F44B5305}" sibTransId="{356EEB29-2A37-4189-A547-DD746B69A038}"/>
    <dgm:cxn modelId="{276662D0-F32D-4D72-9F26-5865AA749E0F}" type="presOf" srcId="{BC0DEDC1-96AB-44C6-9903-A051A8D8A99A}" destId="{05C558BD-2CC0-4D50-9866-986EE81ECB93}" srcOrd="0" destOrd="0" presId="urn:microsoft.com/office/officeart/2008/layout/LinedList"/>
    <dgm:cxn modelId="{363079D6-3474-4A2E-937F-447D53813CC2}" type="presOf" srcId="{1151A0B4-3A15-4E91-AC8E-1226D121CDFA}" destId="{FDA4D4A7-59BE-4F51-BAB8-BD589F21FBB9}" srcOrd="0" destOrd="0" presId="urn:microsoft.com/office/officeart/2008/layout/LinedList"/>
    <dgm:cxn modelId="{8355BAF7-9E43-43DC-998D-1DC719E82E07}" srcId="{BC0DEDC1-96AB-44C6-9903-A051A8D8A99A}" destId="{1151A0B4-3A15-4E91-AC8E-1226D121CDFA}" srcOrd="0" destOrd="0" parTransId="{A11334A1-B1EF-4A68-B369-66A6494B5742}" sibTransId="{666BF431-A310-4E1C-817C-80D312145794}"/>
    <dgm:cxn modelId="{7E2556FB-537B-488C-A9D6-87F50F343A16}" type="presOf" srcId="{9185025C-7975-44AE-A3A5-BE051F746F34}" destId="{42DB3849-C65A-4C65-A3FC-C07E6EF2573B}" srcOrd="0" destOrd="0" presId="urn:microsoft.com/office/officeart/2008/layout/LinedList"/>
    <dgm:cxn modelId="{705123E1-440B-42B0-A6C8-B4B4A5882100}" type="presParOf" srcId="{05C558BD-2CC0-4D50-9866-986EE81ECB93}" destId="{6BD7F0FA-E1AA-410E-974A-1DB8C605918F}" srcOrd="0" destOrd="0" presId="urn:microsoft.com/office/officeart/2008/layout/LinedList"/>
    <dgm:cxn modelId="{2CAB6BC4-AAE0-484B-8CFD-E2B62D830842}" type="presParOf" srcId="{05C558BD-2CC0-4D50-9866-986EE81ECB93}" destId="{467484AB-8D35-4BC2-BB58-E6E71E55B504}" srcOrd="1" destOrd="0" presId="urn:microsoft.com/office/officeart/2008/layout/LinedList"/>
    <dgm:cxn modelId="{284EB150-A421-4E33-8160-4FEBE9943B26}" type="presParOf" srcId="{467484AB-8D35-4BC2-BB58-E6E71E55B504}" destId="{FDA4D4A7-59BE-4F51-BAB8-BD589F21FBB9}" srcOrd="0" destOrd="0" presId="urn:microsoft.com/office/officeart/2008/layout/LinedList"/>
    <dgm:cxn modelId="{164B0515-9280-4704-9F67-E71EC4991F87}" type="presParOf" srcId="{467484AB-8D35-4BC2-BB58-E6E71E55B504}" destId="{FAA7C592-0E2E-4D60-A273-45A454455716}" srcOrd="1" destOrd="0" presId="urn:microsoft.com/office/officeart/2008/layout/LinedList"/>
    <dgm:cxn modelId="{A6440F24-F7F9-4E48-B395-95E105657A6C}" type="presParOf" srcId="{05C558BD-2CC0-4D50-9866-986EE81ECB93}" destId="{9614DDFD-5376-4334-8F18-FDE7460E62C2}" srcOrd="2" destOrd="0" presId="urn:microsoft.com/office/officeart/2008/layout/LinedList"/>
    <dgm:cxn modelId="{0D50AA33-94F6-45DB-AF8C-69D72C677EE4}" type="presParOf" srcId="{05C558BD-2CC0-4D50-9866-986EE81ECB93}" destId="{C29EE209-9CE1-45B8-8E64-870D54290B96}" srcOrd="3" destOrd="0" presId="urn:microsoft.com/office/officeart/2008/layout/LinedList"/>
    <dgm:cxn modelId="{16F81282-11A1-4390-B36E-CE6EC705594F}" type="presParOf" srcId="{C29EE209-9CE1-45B8-8E64-870D54290B96}" destId="{129BFD29-F1A6-48DF-8119-80791222CD7A}" srcOrd="0" destOrd="0" presId="urn:microsoft.com/office/officeart/2008/layout/LinedList"/>
    <dgm:cxn modelId="{E3F6A790-6CF6-4CC6-AAFE-14BF084BC889}" type="presParOf" srcId="{C29EE209-9CE1-45B8-8E64-870D54290B96}" destId="{F88CF556-44F9-4BF0-AFD8-37A59C5BB421}" srcOrd="1" destOrd="0" presId="urn:microsoft.com/office/officeart/2008/layout/LinedList"/>
    <dgm:cxn modelId="{CDE4E245-13AA-4D00-BBA2-BAD37BE982FC}" type="presParOf" srcId="{05C558BD-2CC0-4D50-9866-986EE81ECB93}" destId="{AC13702B-27D8-49F6-AB22-374F4CE2DE27}" srcOrd="4" destOrd="0" presId="urn:microsoft.com/office/officeart/2008/layout/LinedList"/>
    <dgm:cxn modelId="{99584524-D94E-4BBF-BD71-71C5A4EB6D21}" type="presParOf" srcId="{05C558BD-2CC0-4D50-9866-986EE81ECB93}" destId="{A172F73D-5F83-4CFE-A588-66AFEE2A950B}" srcOrd="5" destOrd="0" presId="urn:microsoft.com/office/officeart/2008/layout/LinedList"/>
    <dgm:cxn modelId="{86CDB57C-B56B-4E81-BD9D-646E0750ED1B}" type="presParOf" srcId="{A172F73D-5F83-4CFE-A588-66AFEE2A950B}" destId="{42DB3849-C65A-4C65-A3FC-C07E6EF2573B}" srcOrd="0" destOrd="0" presId="urn:microsoft.com/office/officeart/2008/layout/LinedList"/>
    <dgm:cxn modelId="{8342EAB0-094E-4DC5-8886-9A9136CD24B6}" type="presParOf" srcId="{A172F73D-5F83-4CFE-A588-66AFEE2A950B}" destId="{6E075536-2D0B-4B89-8C75-24459DF41A54}" srcOrd="1" destOrd="0" presId="urn:microsoft.com/office/officeart/2008/layout/LinedList"/>
    <dgm:cxn modelId="{0C26D668-4E63-4B81-A7AB-EE03A042ED9A}" type="presParOf" srcId="{05C558BD-2CC0-4D50-9866-986EE81ECB93}" destId="{1478E211-46A5-4EC4-88F2-35E89D71152A}" srcOrd="6" destOrd="0" presId="urn:microsoft.com/office/officeart/2008/layout/LinedList"/>
    <dgm:cxn modelId="{A344585C-0B89-4783-B527-03C40E4C9FDA}" type="presParOf" srcId="{05C558BD-2CC0-4D50-9866-986EE81ECB93}" destId="{3320332F-9D49-4C69-9B20-68C0E1908B6F}" srcOrd="7" destOrd="0" presId="urn:microsoft.com/office/officeart/2008/layout/LinedList"/>
    <dgm:cxn modelId="{65DED0FD-3611-40FB-A135-E11B935552B3}" type="presParOf" srcId="{3320332F-9D49-4C69-9B20-68C0E1908B6F}" destId="{5DCB9D2C-F4F7-4E0C-AB01-FD4705A30D77}" srcOrd="0" destOrd="0" presId="urn:microsoft.com/office/officeart/2008/layout/LinedList"/>
    <dgm:cxn modelId="{AB5677D6-5F90-476E-A951-9590916FB657}" type="presParOf" srcId="{3320332F-9D49-4C69-9B20-68C0E1908B6F}" destId="{9CDA0A71-96F4-4DA6-B0AF-795EAF22E1A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CE9AE0-7DD5-486B-BBD6-F719BC03BA57}" type="doc">
      <dgm:prSet loTypeId="urn:microsoft.com/office/officeart/2005/8/layout/default#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81C9BBD-F776-4E64-8342-3392E2B88632}">
      <dgm:prSet/>
      <dgm:spPr/>
      <dgm:t>
        <a:bodyPr/>
        <a:lstStyle/>
        <a:p>
          <a:r>
            <a:rPr lang="fr-FR" dirty="0">
              <a:solidFill>
                <a:schemeClr val="bg1"/>
              </a:solidFill>
            </a:rPr>
            <a:t>Former des entrepreneurs à la compréhension des systèmes de production des grandes cultures sous régie biologique.</a:t>
          </a:r>
          <a:endParaRPr lang="en-US" dirty="0">
            <a:solidFill>
              <a:schemeClr val="bg1"/>
            </a:solidFill>
          </a:endParaRPr>
        </a:p>
      </dgm:t>
    </dgm:pt>
    <dgm:pt modelId="{1D7EA51A-2000-456E-912B-47E44D3C793B}" type="parTrans" cxnId="{9D240E3A-579C-4261-9460-4E91AC94183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1B5336A-88BD-4A85-98A1-C178CA8DE461}" type="sibTrans" cxnId="{9D240E3A-579C-4261-9460-4E91AC94183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3813CD2-0428-44D1-817D-127E4A20488B}">
      <dgm:prSet/>
      <dgm:spPr/>
      <dgm:t>
        <a:bodyPr/>
        <a:lstStyle/>
        <a:p>
          <a:r>
            <a:rPr lang="fr-FR" dirty="0">
              <a:solidFill>
                <a:schemeClr val="bg1"/>
              </a:solidFill>
            </a:rPr>
            <a:t>Former des entrepreneurs à la gestion avec des indicateurs économiques.</a:t>
          </a:r>
          <a:endParaRPr lang="en-US" dirty="0">
            <a:solidFill>
              <a:schemeClr val="bg1"/>
            </a:solidFill>
          </a:endParaRPr>
        </a:p>
      </dgm:t>
    </dgm:pt>
    <dgm:pt modelId="{C7CA440E-D856-4749-865A-88AF3C8BD66A}" type="parTrans" cxnId="{23D7BA90-E111-482E-A392-0DC1336C06E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69EF840-5D06-4FDB-803D-E0F25EAFC89B}" type="sibTrans" cxnId="{23D7BA90-E111-482E-A392-0DC1336C06E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9D98696-D93D-490B-A9E5-7BF67312A345}">
      <dgm:prSet/>
      <dgm:spPr/>
      <dgm:t>
        <a:bodyPr/>
        <a:lstStyle/>
        <a:p>
          <a:r>
            <a:rPr lang="fr-FR" dirty="0">
              <a:solidFill>
                <a:schemeClr val="bg1"/>
              </a:solidFill>
            </a:rPr>
            <a:t>Mettre en place un processus de </a:t>
          </a:r>
          <a:r>
            <a:rPr lang="fr-FR" dirty="0" err="1">
              <a:solidFill>
                <a:schemeClr val="bg1"/>
              </a:solidFill>
            </a:rPr>
            <a:t>co</a:t>
          </a:r>
          <a:r>
            <a:rPr lang="fr-FR" dirty="0">
              <a:solidFill>
                <a:schemeClr val="bg1"/>
              </a:solidFill>
            </a:rPr>
            <a:t>-développement de l’innovation avec les entreprises.</a:t>
          </a:r>
          <a:endParaRPr lang="en-US" dirty="0">
            <a:solidFill>
              <a:schemeClr val="bg1"/>
            </a:solidFill>
          </a:endParaRPr>
        </a:p>
      </dgm:t>
    </dgm:pt>
    <dgm:pt modelId="{D4D127DF-9894-49A8-B795-A5B4A7095C82}" type="parTrans" cxnId="{83F07638-E5EA-4CC6-A447-4F41F4A9E70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ACF29E1-0267-47AA-A594-196133B4F2DE}" type="sibTrans" cxnId="{83F07638-E5EA-4CC6-A447-4F41F4A9E70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8F9B0B0-F333-4AA3-BC51-84FE7C0D8AA1}">
      <dgm:prSet/>
      <dgm:spPr/>
      <dgm:t>
        <a:bodyPr/>
        <a:lstStyle/>
        <a:p>
          <a:r>
            <a:rPr lang="fr-FR">
              <a:solidFill>
                <a:schemeClr val="bg1"/>
              </a:solidFill>
            </a:rPr>
            <a:t>Développer les outils nécessaires aux entreprises pour faire la conversion vers la régie biologique.</a:t>
          </a:r>
          <a:endParaRPr lang="en-US">
            <a:solidFill>
              <a:schemeClr val="bg1"/>
            </a:solidFill>
          </a:endParaRPr>
        </a:p>
      </dgm:t>
    </dgm:pt>
    <dgm:pt modelId="{55EB805C-B61D-431B-891E-597C9B31D7C0}" type="parTrans" cxnId="{4DE049A3-81A4-42EF-9270-53381E5A582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7904F5F-2523-4D3C-BF60-197162C38DB0}" type="sibTrans" cxnId="{4DE049A3-81A4-42EF-9270-53381E5A582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CBF191F-9953-4AAA-8774-FA40F295906E}">
      <dgm:prSet/>
      <dgm:spPr/>
      <dgm:t>
        <a:bodyPr/>
        <a:lstStyle/>
        <a:p>
          <a:r>
            <a:rPr lang="fr-FR">
              <a:solidFill>
                <a:schemeClr val="bg1"/>
              </a:solidFill>
            </a:rPr>
            <a:t>Déterminer les délais pour atteindre la rentabilité économique des grandes cultures en régie biologique.</a:t>
          </a:r>
          <a:endParaRPr lang="en-US">
            <a:solidFill>
              <a:schemeClr val="bg1"/>
            </a:solidFill>
          </a:endParaRPr>
        </a:p>
      </dgm:t>
    </dgm:pt>
    <dgm:pt modelId="{B3109A84-ED05-4201-ACA5-93DBF7FC53BC}" type="parTrans" cxnId="{2E3DC52B-D091-4F14-8120-87D7DFD9F73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64A74FA-0850-434F-85E0-1B80F21D1FCC}" type="sibTrans" cxnId="{2E3DC52B-D091-4F14-8120-87D7DFD9F73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2B6A5ED-51A5-5842-BF5A-A269B5FE78A8}">
      <dgm:prSet/>
      <dgm:spPr/>
      <dgm:t>
        <a:bodyPr/>
        <a:lstStyle/>
        <a:p>
          <a:r>
            <a:rPr lang="fr-CA" dirty="0">
              <a:solidFill>
                <a:schemeClr val="bg1"/>
              </a:solidFill>
            </a:rPr>
            <a:t>Mettre en place les bases nécessaires pour bâtir une communauté d'entreprises durables de production de grains biologiques. </a:t>
          </a:r>
        </a:p>
      </dgm:t>
    </dgm:pt>
    <dgm:pt modelId="{94898177-B135-414D-A6EE-3A2C8DAB7923}" type="parTrans" cxnId="{E7152C89-4137-EA4D-B110-600FB4A9E661}">
      <dgm:prSet/>
      <dgm:spPr/>
      <dgm:t>
        <a:bodyPr/>
        <a:lstStyle/>
        <a:p>
          <a:endParaRPr lang="fr-CA">
            <a:solidFill>
              <a:schemeClr val="bg1"/>
            </a:solidFill>
          </a:endParaRPr>
        </a:p>
      </dgm:t>
    </dgm:pt>
    <dgm:pt modelId="{9F432F03-FCF3-BC47-A93D-E9F78F90C63D}" type="sibTrans" cxnId="{E7152C89-4137-EA4D-B110-600FB4A9E661}">
      <dgm:prSet/>
      <dgm:spPr/>
      <dgm:t>
        <a:bodyPr/>
        <a:lstStyle/>
        <a:p>
          <a:endParaRPr lang="fr-CA">
            <a:solidFill>
              <a:schemeClr val="bg1"/>
            </a:solidFill>
          </a:endParaRPr>
        </a:p>
      </dgm:t>
    </dgm:pt>
    <dgm:pt modelId="{CD564092-8718-4776-801C-9736E9C730A4}" type="pres">
      <dgm:prSet presAssocID="{2ACE9AE0-7DD5-486B-BBD6-F719BC03BA57}" presName="diagram" presStyleCnt="0">
        <dgm:presLayoutVars>
          <dgm:dir/>
          <dgm:resizeHandles val="exact"/>
        </dgm:presLayoutVars>
      </dgm:prSet>
      <dgm:spPr/>
    </dgm:pt>
    <dgm:pt modelId="{C340998A-560F-4A89-9503-B1D0DE474CAB}" type="pres">
      <dgm:prSet presAssocID="{981C9BBD-F776-4E64-8342-3392E2B88632}" presName="node" presStyleLbl="node1" presStyleIdx="0" presStyleCnt="6">
        <dgm:presLayoutVars>
          <dgm:bulletEnabled val="1"/>
        </dgm:presLayoutVars>
      </dgm:prSet>
      <dgm:spPr/>
    </dgm:pt>
    <dgm:pt modelId="{9791B23F-CAA5-4493-9DCA-6A78EBC88F99}" type="pres">
      <dgm:prSet presAssocID="{D1B5336A-88BD-4A85-98A1-C178CA8DE461}" presName="sibTrans" presStyleCnt="0"/>
      <dgm:spPr/>
    </dgm:pt>
    <dgm:pt modelId="{9949AC80-9C21-4FFE-98B9-B9B19AE08B70}" type="pres">
      <dgm:prSet presAssocID="{23813CD2-0428-44D1-817D-127E4A20488B}" presName="node" presStyleLbl="node1" presStyleIdx="1" presStyleCnt="6">
        <dgm:presLayoutVars>
          <dgm:bulletEnabled val="1"/>
        </dgm:presLayoutVars>
      </dgm:prSet>
      <dgm:spPr/>
    </dgm:pt>
    <dgm:pt modelId="{5CBE6621-39F0-4225-9C4B-1794A95D5163}" type="pres">
      <dgm:prSet presAssocID="{069EF840-5D06-4FDB-803D-E0F25EAFC89B}" presName="sibTrans" presStyleCnt="0"/>
      <dgm:spPr/>
    </dgm:pt>
    <dgm:pt modelId="{37508024-8518-448A-A076-C026098906ED}" type="pres">
      <dgm:prSet presAssocID="{A9D98696-D93D-490B-A9E5-7BF67312A345}" presName="node" presStyleLbl="node1" presStyleIdx="2" presStyleCnt="6">
        <dgm:presLayoutVars>
          <dgm:bulletEnabled val="1"/>
        </dgm:presLayoutVars>
      </dgm:prSet>
      <dgm:spPr/>
    </dgm:pt>
    <dgm:pt modelId="{4D30A5D6-4A06-4EB6-AE66-AC37E6150231}" type="pres">
      <dgm:prSet presAssocID="{5ACF29E1-0267-47AA-A594-196133B4F2DE}" presName="sibTrans" presStyleCnt="0"/>
      <dgm:spPr/>
    </dgm:pt>
    <dgm:pt modelId="{CCD50A94-BAAB-432A-84AE-3A689B14FD94}" type="pres">
      <dgm:prSet presAssocID="{32B6A5ED-51A5-5842-BF5A-A269B5FE78A8}" presName="node" presStyleLbl="node1" presStyleIdx="3" presStyleCnt="6">
        <dgm:presLayoutVars>
          <dgm:bulletEnabled val="1"/>
        </dgm:presLayoutVars>
      </dgm:prSet>
      <dgm:spPr/>
    </dgm:pt>
    <dgm:pt modelId="{4F1A54E1-49B1-4F67-ABDC-34BD0AFFC70D}" type="pres">
      <dgm:prSet presAssocID="{9F432F03-FCF3-BC47-A93D-E9F78F90C63D}" presName="sibTrans" presStyleCnt="0"/>
      <dgm:spPr/>
    </dgm:pt>
    <dgm:pt modelId="{D4A437D7-C678-4298-AD7B-D7499050D8F0}" type="pres">
      <dgm:prSet presAssocID="{48F9B0B0-F333-4AA3-BC51-84FE7C0D8AA1}" presName="node" presStyleLbl="node1" presStyleIdx="4" presStyleCnt="6">
        <dgm:presLayoutVars>
          <dgm:bulletEnabled val="1"/>
        </dgm:presLayoutVars>
      </dgm:prSet>
      <dgm:spPr/>
    </dgm:pt>
    <dgm:pt modelId="{6CB195F0-BBB0-49E7-A9A7-45555B5BD28C}" type="pres">
      <dgm:prSet presAssocID="{27904F5F-2523-4D3C-BF60-197162C38DB0}" presName="sibTrans" presStyleCnt="0"/>
      <dgm:spPr/>
    </dgm:pt>
    <dgm:pt modelId="{B8AFA688-5DCC-4092-9D0B-DD82E11E4E2B}" type="pres">
      <dgm:prSet presAssocID="{DCBF191F-9953-4AAA-8774-FA40F295906E}" presName="node" presStyleLbl="node1" presStyleIdx="5" presStyleCnt="6">
        <dgm:presLayoutVars>
          <dgm:bulletEnabled val="1"/>
        </dgm:presLayoutVars>
      </dgm:prSet>
      <dgm:spPr/>
    </dgm:pt>
  </dgm:ptLst>
  <dgm:cxnLst>
    <dgm:cxn modelId="{AD448E02-F9D3-4B84-81E1-7AC25B5BC2CB}" type="presOf" srcId="{2ACE9AE0-7DD5-486B-BBD6-F719BC03BA57}" destId="{CD564092-8718-4776-801C-9736E9C730A4}" srcOrd="0" destOrd="0" presId="urn:microsoft.com/office/officeart/2005/8/layout/default#1"/>
    <dgm:cxn modelId="{2E3DC52B-D091-4F14-8120-87D7DFD9F73A}" srcId="{2ACE9AE0-7DD5-486B-BBD6-F719BC03BA57}" destId="{DCBF191F-9953-4AAA-8774-FA40F295906E}" srcOrd="5" destOrd="0" parTransId="{B3109A84-ED05-4201-ACA5-93DBF7FC53BC}" sibTransId="{F64A74FA-0850-434F-85E0-1B80F21D1FCC}"/>
    <dgm:cxn modelId="{83F07638-E5EA-4CC6-A447-4F41F4A9E701}" srcId="{2ACE9AE0-7DD5-486B-BBD6-F719BC03BA57}" destId="{A9D98696-D93D-490B-A9E5-7BF67312A345}" srcOrd="2" destOrd="0" parTransId="{D4D127DF-9894-49A8-B795-A5B4A7095C82}" sibTransId="{5ACF29E1-0267-47AA-A594-196133B4F2DE}"/>
    <dgm:cxn modelId="{9D240E3A-579C-4261-9460-4E91AC941834}" srcId="{2ACE9AE0-7DD5-486B-BBD6-F719BC03BA57}" destId="{981C9BBD-F776-4E64-8342-3392E2B88632}" srcOrd="0" destOrd="0" parTransId="{1D7EA51A-2000-456E-912B-47E44D3C793B}" sibTransId="{D1B5336A-88BD-4A85-98A1-C178CA8DE461}"/>
    <dgm:cxn modelId="{F6266742-E929-4D87-9AA8-C835F388D837}" type="presOf" srcId="{A9D98696-D93D-490B-A9E5-7BF67312A345}" destId="{37508024-8518-448A-A076-C026098906ED}" srcOrd="0" destOrd="0" presId="urn:microsoft.com/office/officeart/2005/8/layout/default#1"/>
    <dgm:cxn modelId="{1976E069-EB43-460C-8CA2-629EF84FF547}" type="presOf" srcId="{48F9B0B0-F333-4AA3-BC51-84FE7C0D8AA1}" destId="{D4A437D7-C678-4298-AD7B-D7499050D8F0}" srcOrd="0" destOrd="0" presId="urn:microsoft.com/office/officeart/2005/8/layout/default#1"/>
    <dgm:cxn modelId="{7B725D56-70ED-4FF3-AAC3-FAFCF8C50565}" type="presOf" srcId="{32B6A5ED-51A5-5842-BF5A-A269B5FE78A8}" destId="{CCD50A94-BAAB-432A-84AE-3A689B14FD94}" srcOrd="0" destOrd="0" presId="urn:microsoft.com/office/officeart/2005/8/layout/default#1"/>
    <dgm:cxn modelId="{E7152C89-4137-EA4D-B110-600FB4A9E661}" srcId="{2ACE9AE0-7DD5-486B-BBD6-F719BC03BA57}" destId="{32B6A5ED-51A5-5842-BF5A-A269B5FE78A8}" srcOrd="3" destOrd="0" parTransId="{94898177-B135-414D-A6EE-3A2C8DAB7923}" sibTransId="{9F432F03-FCF3-BC47-A93D-E9F78F90C63D}"/>
    <dgm:cxn modelId="{23D7BA90-E111-482E-A392-0DC1336C06EA}" srcId="{2ACE9AE0-7DD5-486B-BBD6-F719BC03BA57}" destId="{23813CD2-0428-44D1-817D-127E4A20488B}" srcOrd="1" destOrd="0" parTransId="{C7CA440E-D856-4749-865A-88AF3C8BD66A}" sibTransId="{069EF840-5D06-4FDB-803D-E0F25EAFC89B}"/>
    <dgm:cxn modelId="{4DE049A3-81A4-42EF-9270-53381E5A5829}" srcId="{2ACE9AE0-7DD5-486B-BBD6-F719BC03BA57}" destId="{48F9B0B0-F333-4AA3-BC51-84FE7C0D8AA1}" srcOrd="4" destOrd="0" parTransId="{55EB805C-B61D-431B-891E-597C9B31D7C0}" sibTransId="{27904F5F-2523-4D3C-BF60-197162C38DB0}"/>
    <dgm:cxn modelId="{9108F0BB-7BCA-414B-A1F3-83BE556CFA79}" type="presOf" srcId="{981C9BBD-F776-4E64-8342-3392E2B88632}" destId="{C340998A-560F-4A89-9503-B1D0DE474CAB}" srcOrd="0" destOrd="0" presId="urn:microsoft.com/office/officeart/2005/8/layout/default#1"/>
    <dgm:cxn modelId="{F5BDF7EF-0456-430E-807F-8AA997292356}" type="presOf" srcId="{DCBF191F-9953-4AAA-8774-FA40F295906E}" destId="{B8AFA688-5DCC-4092-9D0B-DD82E11E4E2B}" srcOrd="0" destOrd="0" presId="urn:microsoft.com/office/officeart/2005/8/layout/default#1"/>
    <dgm:cxn modelId="{20C29DF0-FDE5-4BB3-8DB9-91A8DB055577}" type="presOf" srcId="{23813CD2-0428-44D1-817D-127E4A20488B}" destId="{9949AC80-9C21-4FFE-98B9-B9B19AE08B70}" srcOrd="0" destOrd="0" presId="urn:microsoft.com/office/officeart/2005/8/layout/default#1"/>
    <dgm:cxn modelId="{DEA7B294-0E8B-426F-BEAB-6294BA332097}" type="presParOf" srcId="{CD564092-8718-4776-801C-9736E9C730A4}" destId="{C340998A-560F-4A89-9503-B1D0DE474CAB}" srcOrd="0" destOrd="0" presId="urn:microsoft.com/office/officeart/2005/8/layout/default#1"/>
    <dgm:cxn modelId="{F71CFCCD-A1B5-446F-9BFF-5520CCE6F6ED}" type="presParOf" srcId="{CD564092-8718-4776-801C-9736E9C730A4}" destId="{9791B23F-CAA5-4493-9DCA-6A78EBC88F99}" srcOrd="1" destOrd="0" presId="urn:microsoft.com/office/officeart/2005/8/layout/default#1"/>
    <dgm:cxn modelId="{F58F545B-36A5-4BBA-B55C-B0EBA72238A7}" type="presParOf" srcId="{CD564092-8718-4776-801C-9736E9C730A4}" destId="{9949AC80-9C21-4FFE-98B9-B9B19AE08B70}" srcOrd="2" destOrd="0" presId="urn:microsoft.com/office/officeart/2005/8/layout/default#1"/>
    <dgm:cxn modelId="{06D25F8B-BD9D-4D5E-89E8-B344C2289301}" type="presParOf" srcId="{CD564092-8718-4776-801C-9736E9C730A4}" destId="{5CBE6621-39F0-4225-9C4B-1794A95D5163}" srcOrd="3" destOrd="0" presId="urn:microsoft.com/office/officeart/2005/8/layout/default#1"/>
    <dgm:cxn modelId="{01D8F03D-1182-4ACD-AAD6-B7233DF17D61}" type="presParOf" srcId="{CD564092-8718-4776-801C-9736E9C730A4}" destId="{37508024-8518-448A-A076-C026098906ED}" srcOrd="4" destOrd="0" presId="urn:microsoft.com/office/officeart/2005/8/layout/default#1"/>
    <dgm:cxn modelId="{46A9D8B7-6347-4EF2-AFEF-9DF535E3086A}" type="presParOf" srcId="{CD564092-8718-4776-801C-9736E9C730A4}" destId="{4D30A5D6-4A06-4EB6-AE66-AC37E6150231}" srcOrd="5" destOrd="0" presId="urn:microsoft.com/office/officeart/2005/8/layout/default#1"/>
    <dgm:cxn modelId="{68C4006B-BCCE-4EF8-AD4F-D85AD519C4BC}" type="presParOf" srcId="{CD564092-8718-4776-801C-9736E9C730A4}" destId="{CCD50A94-BAAB-432A-84AE-3A689B14FD94}" srcOrd="6" destOrd="0" presId="urn:microsoft.com/office/officeart/2005/8/layout/default#1"/>
    <dgm:cxn modelId="{9108BD5E-48CE-4911-A158-89EE95A87742}" type="presParOf" srcId="{CD564092-8718-4776-801C-9736E9C730A4}" destId="{4F1A54E1-49B1-4F67-ABDC-34BD0AFFC70D}" srcOrd="7" destOrd="0" presId="urn:microsoft.com/office/officeart/2005/8/layout/default#1"/>
    <dgm:cxn modelId="{C5774DFA-79B0-4F32-989F-F44DD9AD9225}" type="presParOf" srcId="{CD564092-8718-4776-801C-9736E9C730A4}" destId="{D4A437D7-C678-4298-AD7B-D7499050D8F0}" srcOrd="8" destOrd="0" presId="urn:microsoft.com/office/officeart/2005/8/layout/default#1"/>
    <dgm:cxn modelId="{AC340811-D435-4A5D-9665-AB39C14B9195}" type="presParOf" srcId="{CD564092-8718-4776-801C-9736E9C730A4}" destId="{6CB195F0-BBB0-49E7-A9A7-45555B5BD28C}" srcOrd="9" destOrd="0" presId="urn:microsoft.com/office/officeart/2005/8/layout/default#1"/>
    <dgm:cxn modelId="{F97C5BF7-8142-46EC-AEA2-A7F961C94921}" type="presParOf" srcId="{CD564092-8718-4776-801C-9736E9C730A4}" destId="{B8AFA688-5DCC-4092-9D0B-DD82E11E4E2B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D7F0FA-E1AA-410E-974A-1DB8C605918F}">
      <dsp:nvSpPr>
        <dsp:cNvPr id="0" name=""/>
        <dsp:cNvSpPr/>
      </dsp:nvSpPr>
      <dsp:spPr>
        <a:xfrm>
          <a:off x="0" y="0"/>
          <a:ext cx="9784079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4D4A7-59BE-4F51-BAB8-BD589F21FBB9}">
      <dsp:nvSpPr>
        <dsp:cNvPr id="0" name=""/>
        <dsp:cNvSpPr/>
      </dsp:nvSpPr>
      <dsp:spPr>
        <a:xfrm>
          <a:off x="0" y="0"/>
          <a:ext cx="9784079" cy="105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dirty="0"/>
            <a:t>Développer des systèmes d’engrais vert</a:t>
          </a:r>
        </a:p>
      </dsp:txBody>
      <dsp:txXfrm>
        <a:off x="0" y="0"/>
        <a:ext cx="9784079" cy="1051560"/>
      </dsp:txXfrm>
    </dsp:sp>
    <dsp:sp modelId="{9614DDFD-5376-4334-8F18-FDE7460E62C2}">
      <dsp:nvSpPr>
        <dsp:cNvPr id="0" name=""/>
        <dsp:cNvSpPr/>
      </dsp:nvSpPr>
      <dsp:spPr>
        <a:xfrm>
          <a:off x="0" y="1051560"/>
          <a:ext cx="9784079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9BFD29-F1A6-48DF-8119-80791222CD7A}">
      <dsp:nvSpPr>
        <dsp:cNvPr id="0" name=""/>
        <dsp:cNvSpPr/>
      </dsp:nvSpPr>
      <dsp:spPr>
        <a:xfrm>
          <a:off x="0" y="1051560"/>
          <a:ext cx="9784079" cy="105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dirty="0"/>
            <a:t>Développer des systèmes de culture diversifiées</a:t>
          </a:r>
        </a:p>
      </dsp:txBody>
      <dsp:txXfrm>
        <a:off x="0" y="1051560"/>
        <a:ext cx="9784079" cy="1051560"/>
      </dsp:txXfrm>
    </dsp:sp>
    <dsp:sp modelId="{AC13702B-27D8-49F6-AB22-374F4CE2DE27}">
      <dsp:nvSpPr>
        <dsp:cNvPr id="0" name=""/>
        <dsp:cNvSpPr/>
      </dsp:nvSpPr>
      <dsp:spPr>
        <a:xfrm>
          <a:off x="0" y="2103120"/>
          <a:ext cx="9784079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B3849-C65A-4C65-A3FC-C07E6EF2573B}">
      <dsp:nvSpPr>
        <dsp:cNvPr id="0" name=""/>
        <dsp:cNvSpPr/>
      </dsp:nvSpPr>
      <dsp:spPr>
        <a:xfrm>
          <a:off x="0" y="2103120"/>
          <a:ext cx="9784079" cy="105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/>
            <a:t>Augmenter les rendements des céréales d’automne</a:t>
          </a:r>
        </a:p>
      </dsp:txBody>
      <dsp:txXfrm>
        <a:off x="0" y="2103120"/>
        <a:ext cx="9784079" cy="1051560"/>
      </dsp:txXfrm>
    </dsp:sp>
    <dsp:sp modelId="{1478E211-46A5-4EC4-88F2-35E89D71152A}">
      <dsp:nvSpPr>
        <dsp:cNvPr id="0" name=""/>
        <dsp:cNvSpPr/>
      </dsp:nvSpPr>
      <dsp:spPr>
        <a:xfrm>
          <a:off x="0" y="3154680"/>
          <a:ext cx="9784079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B9D2C-F4F7-4E0C-AB01-FD4705A30D77}">
      <dsp:nvSpPr>
        <dsp:cNvPr id="0" name=""/>
        <dsp:cNvSpPr/>
      </dsp:nvSpPr>
      <dsp:spPr>
        <a:xfrm>
          <a:off x="0" y="3154680"/>
          <a:ext cx="9784079" cy="105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/>
            <a:t>Développer des méthodes de lutte aux mauvaises herbes</a:t>
          </a:r>
        </a:p>
      </dsp:txBody>
      <dsp:txXfrm>
        <a:off x="0" y="3154680"/>
        <a:ext cx="9784079" cy="10515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40998A-560F-4A89-9503-B1D0DE474CAB}">
      <dsp:nvSpPr>
        <dsp:cNvPr id="0" name=""/>
        <dsp:cNvSpPr/>
      </dsp:nvSpPr>
      <dsp:spPr>
        <a:xfrm>
          <a:off x="0" y="116110"/>
          <a:ext cx="3057425" cy="18344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Former des entrepreneurs à la compréhension des systèmes de production des grandes cultures sous régie biologique.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0" y="116110"/>
        <a:ext cx="3057425" cy="1834455"/>
      </dsp:txXfrm>
    </dsp:sp>
    <dsp:sp modelId="{9949AC80-9C21-4FFE-98B9-B9B19AE08B70}">
      <dsp:nvSpPr>
        <dsp:cNvPr id="0" name=""/>
        <dsp:cNvSpPr/>
      </dsp:nvSpPr>
      <dsp:spPr>
        <a:xfrm>
          <a:off x="3363168" y="116110"/>
          <a:ext cx="3057425" cy="18344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Former des entrepreneurs à la gestion avec des indicateurs économiques.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363168" y="116110"/>
        <a:ext cx="3057425" cy="1834455"/>
      </dsp:txXfrm>
    </dsp:sp>
    <dsp:sp modelId="{37508024-8518-448A-A076-C026098906ED}">
      <dsp:nvSpPr>
        <dsp:cNvPr id="0" name=""/>
        <dsp:cNvSpPr/>
      </dsp:nvSpPr>
      <dsp:spPr>
        <a:xfrm>
          <a:off x="6726337" y="116110"/>
          <a:ext cx="3057425" cy="18344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Mettre en place un processus de </a:t>
          </a:r>
          <a:r>
            <a:rPr lang="fr-FR" sz="2000" kern="1200" dirty="0" err="1">
              <a:solidFill>
                <a:schemeClr val="bg1"/>
              </a:solidFill>
            </a:rPr>
            <a:t>co</a:t>
          </a:r>
          <a:r>
            <a:rPr lang="fr-FR" sz="2000" kern="1200" dirty="0">
              <a:solidFill>
                <a:schemeClr val="bg1"/>
              </a:solidFill>
            </a:rPr>
            <a:t>-développement de l’innovation avec les entreprises.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726337" y="116110"/>
        <a:ext cx="3057425" cy="1834455"/>
      </dsp:txXfrm>
    </dsp:sp>
    <dsp:sp modelId="{CCD50A94-BAAB-432A-84AE-3A689B14FD94}">
      <dsp:nvSpPr>
        <dsp:cNvPr id="0" name=""/>
        <dsp:cNvSpPr/>
      </dsp:nvSpPr>
      <dsp:spPr>
        <a:xfrm>
          <a:off x="0" y="2256308"/>
          <a:ext cx="3057425" cy="18344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dirty="0">
              <a:solidFill>
                <a:schemeClr val="bg1"/>
              </a:solidFill>
            </a:rPr>
            <a:t>Mettre en place les bases nécessaires pour bâtir une communauté d'entreprises durables de production de grains biologiques. </a:t>
          </a:r>
        </a:p>
      </dsp:txBody>
      <dsp:txXfrm>
        <a:off x="0" y="2256308"/>
        <a:ext cx="3057425" cy="1834455"/>
      </dsp:txXfrm>
    </dsp:sp>
    <dsp:sp modelId="{D4A437D7-C678-4298-AD7B-D7499050D8F0}">
      <dsp:nvSpPr>
        <dsp:cNvPr id="0" name=""/>
        <dsp:cNvSpPr/>
      </dsp:nvSpPr>
      <dsp:spPr>
        <a:xfrm>
          <a:off x="3363168" y="2256308"/>
          <a:ext cx="3057425" cy="18344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>
              <a:solidFill>
                <a:schemeClr val="bg1"/>
              </a:solidFill>
            </a:rPr>
            <a:t>Développer les outils nécessaires aux entreprises pour faire la conversion vers la régie biologique.</a:t>
          </a:r>
          <a:endParaRPr lang="en-US" sz="2000" kern="1200">
            <a:solidFill>
              <a:schemeClr val="bg1"/>
            </a:solidFill>
          </a:endParaRPr>
        </a:p>
      </dsp:txBody>
      <dsp:txXfrm>
        <a:off x="3363168" y="2256308"/>
        <a:ext cx="3057425" cy="1834455"/>
      </dsp:txXfrm>
    </dsp:sp>
    <dsp:sp modelId="{B8AFA688-5DCC-4092-9D0B-DD82E11E4E2B}">
      <dsp:nvSpPr>
        <dsp:cNvPr id="0" name=""/>
        <dsp:cNvSpPr/>
      </dsp:nvSpPr>
      <dsp:spPr>
        <a:xfrm>
          <a:off x="6726337" y="2256308"/>
          <a:ext cx="3057425" cy="18344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>
              <a:solidFill>
                <a:schemeClr val="bg1"/>
              </a:solidFill>
            </a:rPr>
            <a:t>Déterminer les délais pour atteindre la rentabilité économique des grandes cultures en régie biologique.</a:t>
          </a:r>
          <a:endParaRPr lang="en-US" sz="2000" kern="1200">
            <a:solidFill>
              <a:schemeClr val="bg1"/>
            </a:solidFill>
          </a:endParaRPr>
        </a:p>
      </dsp:txBody>
      <dsp:txXfrm>
        <a:off x="6726337" y="2256308"/>
        <a:ext cx="3057425" cy="18344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AF5F89D-B2E0-294E-6852-62244109CB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B301201-B563-64B1-9A98-5303E519A7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04A17B-F4A8-460A-A5C6-304EB6A34136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B7BBBB-A8E7-9C50-31F6-A1DCB74634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588E0C-6479-F47E-6E43-432287BAEA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4E460-1884-44CA-B57F-4C444E29EFD7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5515387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ED128-CEAC-41C7-B9AF-9CD85F89322D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3FA4A-3791-4C3D-BD1E-FFC6C4D8B087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2195169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C682-0178-423D-9F2C-F72B73DD561C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0992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71BB4-881C-4C6F-8B8D-CD77CB464FD4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84428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F83067-A9DF-47A9-A6B4-D4F26016493E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86819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657D-DAD1-48E1-AAFF-AF6B91178E4C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5672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4B85-E93B-4655-BA42-4DF92E76C441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094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D01C-65C7-477A-957D-FBEA99208D47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9333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015C8-D3E4-4396-8635-4B05E39862CF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715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D9592-77E1-4BC5-8BB9-0F171FFA22C6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73816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B27FF-61D6-4329-9622-175582CABBAC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757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CF2-57E2-4299-9F5D-D25DC7337FFC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24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755C84C-C543-486C-A3F0-C732D7180BB9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8617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2ACB5379-E044-4B29-9DA4-8505DE63BD53}" type="datetime1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E3E1765C-3F31-4ECB-98D9-257888867CF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68476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12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âtiment vert dans un champ de mais">
            <a:extLst>
              <a:ext uri="{FF2B5EF4-FFF2-40B4-BE49-F238E27FC236}">
                <a16:creationId xmlns:a16="http://schemas.microsoft.com/office/drawing/2014/main" id="{04E69B68-A123-E89B-1AFD-21DD31EDE5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B747386-D4D7-4F75-8EA2-DF7F89C38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59012"/>
            <a:ext cx="12188952" cy="18288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D08544-84F0-43AA-B817-DB8B5749A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7" y="3887812"/>
            <a:ext cx="12188952" cy="4572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D70081-9583-FB4A-88B2-146A226E2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>
            <a:normAutofit/>
          </a:bodyPr>
          <a:lstStyle/>
          <a:p>
            <a:pPr>
              <a:tabLst>
                <a:tab pos="1793875" algn="l"/>
              </a:tabLst>
            </a:pPr>
            <a:br>
              <a:rPr lang="fr-CA" sz="3000" b="1" dirty="0">
                <a:solidFill>
                  <a:srgbClr val="FFFFFF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CA" sz="3000" b="1" dirty="0">
                <a:solidFill>
                  <a:srgbClr val="FFFFFF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Développement de la filière des grandes cultures biologiques en Abitibi-Témiscamingue</a:t>
            </a:r>
            <a:endParaRPr lang="fr-CA" sz="3000" dirty="0">
              <a:solidFill>
                <a:srgbClr val="FFFFFF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7A4530-E283-1461-8BB9-DADEF2334C3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C674EB-D41C-33ED-6461-ED39515C4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" y="278539"/>
            <a:ext cx="3039312" cy="982711"/>
          </a:xfrm>
          <a:prstGeom prst="rect">
            <a:avLst/>
          </a:prstGeom>
        </p:spPr>
      </p:pic>
      <p:sp>
        <p:nvSpPr>
          <p:cNvPr id="6" name="Sous-titre 5">
            <a:extLst>
              <a:ext uri="{FF2B5EF4-FFF2-40B4-BE49-F238E27FC236}">
                <a16:creationId xmlns:a16="http://schemas.microsoft.com/office/drawing/2014/main" id="{4DAF1740-B035-8E10-6EA3-A4254D83C9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15 mars 2023</a:t>
            </a:r>
          </a:p>
        </p:txBody>
      </p:sp>
    </p:spTree>
    <p:extLst>
      <p:ext uri="{BB962C8B-B14F-4D97-AF65-F5344CB8AC3E}">
        <p14:creationId xmlns:p14="http://schemas.microsoft.com/office/powerpoint/2010/main" val="2495490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78DD03-2CB3-C77A-9715-F63C77C33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Nos trois AXES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502C25-CD70-2B5A-B2B7-35B3D348C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AE0FBF-F60E-C7D5-F251-B0193B792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2</a:t>
            </a:fld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E01E8D-6BB3-89B8-89F8-7F1B5F4F3B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  <p:pic>
        <p:nvPicPr>
          <p:cNvPr id="12" name="Image 11" descr="Une image contenant herbe, extérieur, ciel, bâtiment&#10;&#10;Description générée automatiquement">
            <a:extLst>
              <a:ext uri="{FF2B5EF4-FFF2-40B4-BE49-F238E27FC236}">
                <a16:creationId xmlns:a16="http://schemas.microsoft.com/office/drawing/2014/main" id="{CD56F777-9373-EDA2-F099-79BBA419D0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" t="2821" r="3166" b="5448"/>
          <a:stretch/>
        </p:blipFill>
        <p:spPr>
          <a:xfrm>
            <a:off x="342380" y="4087352"/>
            <a:ext cx="2880000" cy="1920000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4" name="Image 13" descr="Une image contenant herbe, ciel, extérieur, nature&#10;&#10;Description générée automatiquement">
            <a:extLst>
              <a:ext uri="{FF2B5EF4-FFF2-40B4-BE49-F238E27FC236}">
                <a16:creationId xmlns:a16="http://schemas.microsoft.com/office/drawing/2014/main" id="{8D550BEB-467D-FD1D-D4B1-4B8E46A787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4089272"/>
            <a:ext cx="2880000" cy="191808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49698E-8847-612F-B55F-8DEEFA874A6A}"/>
              </a:ext>
            </a:extLst>
          </p:cNvPr>
          <p:cNvSpPr txBox="1"/>
          <p:nvPr/>
        </p:nvSpPr>
        <p:spPr>
          <a:xfrm>
            <a:off x="591188" y="2770168"/>
            <a:ext cx="2382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/>
              <a:t>RECHERCHE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0CE448C-541E-EB04-BDCE-06A324D856C2}"/>
              </a:ext>
            </a:extLst>
          </p:cNvPr>
          <p:cNvSpPr txBox="1"/>
          <p:nvPr/>
        </p:nvSpPr>
        <p:spPr>
          <a:xfrm>
            <a:off x="4417183" y="2523946"/>
            <a:ext cx="3108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/>
              <a:t>RÉSEAU</a:t>
            </a:r>
          </a:p>
          <a:p>
            <a:pPr algn="ctr"/>
            <a:r>
              <a:rPr lang="fr-CA" sz="3200" dirty="0"/>
              <a:t>DE FERMES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683EFB-1F70-1647-0E4E-E4C0FD0C0D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1"/>
          <a:stretch/>
        </p:blipFill>
        <p:spPr>
          <a:xfrm>
            <a:off x="8969620" y="4087352"/>
            <a:ext cx="2880000" cy="192389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3FCEA03-2A27-3B3C-2FC6-B598998C2931}"/>
              </a:ext>
            </a:extLst>
          </p:cNvPr>
          <p:cNvSpPr txBox="1"/>
          <p:nvPr/>
        </p:nvSpPr>
        <p:spPr>
          <a:xfrm>
            <a:off x="8856609" y="2323675"/>
            <a:ext cx="30059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200" dirty="0"/>
              <a:t>ÉTUDES</a:t>
            </a:r>
          </a:p>
          <a:p>
            <a:pPr algn="ctr"/>
            <a:r>
              <a:rPr lang="fr-CA" sz="3200" dirty="0"/>
              <a:t>TECHNICO-</a:t>
            </a:r>
          </a:p>
          <a:p>
            <a:pPr algn="ctr"/>
            <a:r>
              <a:rPr lang="fr-CA" sz="3200" dirty="0"/>
              <a:t>ÉCONOMIQUES</a:t>
            </a:r>
          </a:p>
        </p:txBody>
      </p:sp>
    </p:spTree>
    <p:extLst>
      <p:ext uri="{BB962C8B-B14F-4D97-AF65-F5344CB8AC3E}">
        <p14:creationId xmlns:p14="http://schemas.microsoft.com/office/powerpoint/2010/main" val="175483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AE0DC-A8A7-8565-72B0-B37011A19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recherche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D38C3E-C674-D1C7-A4D5-7B48C2907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D623E5-533A-A7D0-B3E3-13183583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3</a:t>
            </a:fld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D12F6A-F4BC-037B-8EF5-54B73B976A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879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B74430-BFD9-CA07-E3DE-3AD22ED9D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>
                <a:solidFill>
                  <a:schemeClr val="tx2">
                    <a:lumMod val="25000"/>
                  </a:schemeClr>
                </a:solidFill>
              </a:rPr>
              <a:t>Questionnaire</a:t>
            </a:r>
            <a:endParaRPr lang="fr-CA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567D4F-E9EC-C108-060E-0EB7E9839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lnSpc>
                <a:spcPct val="100000"/>
              </a:lnSpc>
              <a:buNone/>
            </a:pPr>
            <a:r>
              <a:rPr lang="en-CA" sz="2400" b="1" dirty="0"/>
              <a:t>Population </a:t>
            </a:r>
            <a:r>
              <a:rPr lang="en-CA" sz="2400" b="1" dirty="0" err="1"/>
              <a:t>visée</a:t>
            </a:r>
            <a:br>
              <a:rPr lang="en-CA" sz="2400" b="1" dirty="0"/>
            </a:br>
            <a:r>
              <a:rPr lang="en-CA" sz="2400" dirty="0" err="1">
                <a:solidFill>
                  <a:schemeClr val="tx1"/>
                </a:solidFill>
              </a:rPr>
              <a:t>Toutes</a:t>
            </a:r>
            <a:r>
              <a:rPr lang="en-CA" sz="2400" dirty="0">
                <a:solidFill>
                  <a:schemeClr val="tx1"/>
                </a:solidFill>
              </a:rPr>
              <a:t> les </a:t>
            </a:r>
            <a:r>
              <a:rPr lang="en-CA" sz="2400" dirty="0" err="1">
                <a:solidFill>
                  <a:schemeClr val="tx1"/>
                </a:solidFill>
              </a:rPr>
              <a:t>entreprises</a:t>
            </a:r>
            <a:r>
              <a:rPr lang="en-CA" sz="2400" dirty="0">
                <a:solidFill>
                  <a:schemeClr val="tx1"/>
                </a:solidFill>
              </a:rPr>
              <a:t> sur le </a:t>
            </a:r>
            <a:r>
              <a:rPr lang="en-CA" sz="2400" dirty="0" err="1">
                <a:solidFill>
                  <a:schemeClr val="tx1"/>
                </a:solidFill>
              </a:rPr>
              <a:t>territoire</a:t>
            </a:r>
            <a:r>
              <a:rPr lang="en-CA" sz="2400" dirty="0">
                <a:solidFill>
                  <a:schemeClr val="tx1"/>
                </a:solidFill>
              </a:rPr>
              <a:t> de </a:t>
            </a:r>
            <a:r>
              <a:rPr lang="en-CA" sz="2400" dirty="0" err="1">
                <a:solidFill>
                  <a:schemeClr val="tx1"/>
                </a:solidFill>
              </a:rPr>
              <a:t>l’Abitibi-Témiscamingue</a:t>
            </a:r>
            <a:r>
              <a:rPr lang="en-CA" sz="2400" dirty="0">
                <a:solidFill>
                  <a:schemeClr val="tx1"/>
                </a:solidFill>
              </a:rPr>
              <a:t> qui </a:t>
            </a:r>
            <a:r>
              <a:rPr lang="en-CA" sz="2400" dirty="0" err="1">
                <a:solidFill>
                  <a:schemeClr val="tx1"/>
                </a:solidFill>
              </a:rPr>
              <a:t>produisent</a:t>
            </a:r>
            <a:r>
              <a:rPr lang="en-CA" sz="2400" dirty="0">
                <a:solidFill>
                  <a:schemeClr val="tx1"/>
                </a:solidFill>
              </a:rPr>
              <a:t> des </a:t>
            </a:r>
            <a:r>
              <a:rPr lang="en-CA" sz="2400" dirty="0" err="1">
                <a:solidFill>
                  <a:schemeClr val="tx1"/>
                </a:solidFill>
              </a:rPr>
              <a:t>grandes</a:t>
            </a:r>
            <a:r>
              <a:rPr lang="en-CA" sz="2400" dirty="0">
                <a:solidFill>
                  <a:schemeClr val="tx1"/>
                </a:solidFill>
              </a:rPr>
              <a:t> cultures. (90 </a:t>
            </a:r>
            <a:r>
              <a:rPr lang="en-CA" sz="2400" dirty="0" err="1">
                <a:solidFill>
                  <a:schemeClr val="tx1"/>
                </a:solidFill>
              </a:rPr>
              <a:t>réponses</a:t>
            </a:r>
            <a:r>
              <a:rPr lang="en-CA" sz="2400" dirty="0">
                <a:solidFill>
                  <a:schemeClr val="tx1"/>
                </a:solidFill>
              </a:rPr>
              <a:t>)</a:t>
            </a:r>
            <a:br>
              <a:rPr lang="en-CA" sz="2400" dirty="0">
                <a:solidFill>
                  <a:schemeClr val="tx1"/>
                </a:solidFill>
              </a:rPr>
            </a:br>
            <a:endParaRPr lang="en-CA" sz="24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CA" sz="2400" b="1" dirty="0" err="1"/>
              <a:t>Pourquoi</a:t>
            </a:r>
            <a:r>
              <a:rPr lang="en-CA" sz="2400" b="1" dirty="0"/>
              <a:t> ?</a:t>
            </a:r>
          </a:p>
          <a:p>
            <a:pPr marL="502920" indent="-457200">
              <a:buFont typeface="+mj-lt"/>
              <a:buAutoNum type="arabicPeriod"/>
            </a:pPr>
            <a:r>
              <a:rPr lang="en-CA" sz="2000" dirty="0" err="1">
                <a:solidFill>
                  <a:schemeClr val="tx1"/>
                </a:solidFill>
              </a:rPr>
              <a:t>Brosser</a:t>
            </a:r>
            <a:r>
              <a:rPr lang="en-CA" sz="2000" dirty="0">
                <a:solidFill>
                  <a:schemeClr val="tx1"/>
                </a:solidFill>
              </a:rPr>
              <a:t> un portrait des </a:t>
            </a:r>
            <a:r>
              <a:rPr lang="en-CA" sz="2000" dirty="0" err="1">
                <a:solidFill>
                  <a:schemeClr val="tx1"/>
                </a:solidFill>
              </a:rPr>
              <a:t>grandes</a:t>
            </a:r>
            <a:r>
              <a:rPr lang="en-CA" sz="2000" dirty="0">
                <a:solidFill>
                  <a:schemeClr val="tx1"/>
                </a:solidFill>
              </a:rPr>
              <a:t> cultures dans la </a:t>
            </a:r>
            <a:r>
              <a:rPr lang="en-CA" sz="2000" dirty="0" err="1">
                <a:solidFill>
                  <a:schemeClr val="tx1"/>
                </a:solidFill>
              </a:rPr>
              <a:t>région</a:t>
            </a:r>
            <a:r>
              <a:rPr lang="en-CA" sz="2000" dirty="0">
                <a:solidFill>
                  <a:schemeClr val="tx1"/>
                </a:solidFill>
              </a:rPr>
              <a:t>.</a:t>
            </a:r>
          </a:p>
          <a:p>
            <a:pPr marL="502920" indent="-457200">
              <a:buFont typeface="+mj-lt"/>
              <a:buAutoNum type="arabicPeriod"/>
            </a:pPr>
            <a:r>
              <a:rPr lang="en-CA" sz="2000" dirty="0">
                <a:solidFill>
                  <a:schemeClr val="tx1"/>
                </a:solidFill>
              </a:rPr>
              <a:t>Sonder </a:t>
            </a:r>
            <a:r>
              <a:rPr lang="en-CA" sz="2000" dirty="0" err="1">
                <a:solidFill>
                  <a:schemeClr val="tx1"/>
                </a:solidFill>
              </a:rPr>
              <a:t>l’intérêt</a:t>
            </a:r>
            <a:r>
              <a:rPr lang="en-CA" sz="2000" dirty="0">
                <a:solidFill>
                  <a:schemeClr val="tx1"/>
                </a:solidFill>
              </a:rPr>
              <a:t> pour la conversion au </a:t>
            </a:r>
            <a:r>
              <a:rPr lang="en-CA" sz="2000" dirty="0" err="1">
                <a:solidFill>
                  <a:schemeClr val="tx1"/>
                </a:solidFill>
              </a:rPr>
              <a:t>biologique</a:t>
            </a:r>
            <a:r>
              <a:rPr lang="en-CA" sz="2000" dirty="0">
                <a:solidFill>
                  <a:schemeClr val="tx1"/>
                </a:solidFill>
              </a:rPr>
              <a:t>.</a:t>
            </a:r>
          </a:p>
          <a:p>
            <a:pPr marL="502920" indent="-457200">
              <a:buFont typeface="+mj-lt"/>
              <a:buAutoNum type="arabicPeriod"/>
            </a:pPr>
            <a:r>
              <a:rPr lang="en-CA" sz="2000" dirty="0">
                <a:solidFill>
                  <a:schemeClr val="tx1"/>
                </a:solidFill>
              </a:rPr>
              <a:t>Identification des </a:t>
            </a:r>
            <a:r>
              <a:rPr lang="en-CA" sz="2000" dirty="0" err="1">
                <a:solidFill>
                  <a:schemeClr val="tx1"/>
                </a:solidFill>
              </a:rPr>
              <a:t>thématiques</a:t>
            </a:r>
            <a:r>
              <a:rPr lang="en-CA" sz="2000" dirty="0">
                <a:solidFill>
                  <a:schemeClr val="tx1"/>
                </a:solidFill>
              </a:rPr>
              <a:t> de recherche et de </a:t>
            </a:r>
            <a:r>
              <a:rPr lang="en-CA" sz="2000" dirty="0" err="1">
                <a:solidFill>
                  <a:schemeClr val="tx1"/>
                </a:solidFill>
              </a:rPr>
              <a:t>transfert</a:t>
            </a:r>
            <a:r>
              <a:rPr lang="en-CA" sz="2000" dirty="0">
                <a:solidFill>
                  <a:schemeClr val="tx1"/>
                </a:solidFill>
              </a:rPr>
              <a:t> </a:t>
            </a:r>
            <a:r>
              <a:rPr lang="en-CA" sz="2000" dirty="0" err="1">
                <a:solidFill>
                  <a:schemeClr val="tx1"/>
                </a:solidFill>
              </a:rPr>
              <a:t>technologique</a:t>
            </a:r>
            <a:r>
              <a:rPr lang="en-CA" sz="2000" dirty="0">
                <a:solidFill>
                  <a:schemeClr val="tx1"/>
                </a:solidFill>
              </a:rPr>
              <a:t>.</a:t>
            </a:r>
          </a:p>
          <a:p>
            <a:pPr marL="502920" indent="-457200">
              <a:buFont typeface="+mj-lt"/>
              <a:buAutoNum type="arabicPeriod"/>
            </a:pPr>
            <a:r>
              <a:rPr lang="en-CA" sz="2000" dirty="0" err="1">
                <a:solidFill>
                  <a:schemeClr val="tx1"/>
                </a:solidFill>
              </a:rPr>
              <a:t>Calcul</a:t>
            </a:r>
            <a:r>
              <a:rPr lang="en-CA" sz="2000" dirty="0">
                <a:solidFill>
                  <a:schemeClr val="tx1"/>
                </a:solidFill>
              </a:rPr>
              <a:t> des </a:t>
            </a:r>
            <a:r>
              <a:rPr lang="en-CA" sz="2000" dirty="0" err="1">
                <a:solidFill>
                  <a:schemeClr val="tx1"/>
                </a:solidFill>
              </a:rPr>
              <a:t>coûts</a:t>
            </a:r>
            <a:r>
              <a:rPr lang="en-CA" sz="2000" dirty="0">
                <a:solidFill>
                  <a:schemeClr val="tx1"/>
                </a:solidFill>
              </a:rPr>
              <a:t> de production </a:t>
            </a:r>
            <a:r>
              <a:rPr lang="en-CA" sz="2000" dirty="0" err="1">
                <a:solidFill>
                  <a:schemeClr val="tx1"/>
                </a:solidFill>
              </a:rPr>
              <a:t>en</a:t>
            </a:r>
            <a:r>
              <a:rPr lang="en-CA" sz="2000" dirty="0">
                <a:solidFill>
                  <a:schemeClr val="tx1"/>
                </a:solidFill>
              </a:rPr>
              <a:t> </a:t>
            </a:r>
            <a:r>
              <a:rPr lang="en-CA" sz="2000" dirty="0" err="1">
                <a:solidFill>
                  <a:schemeClr val="tx1"/>
                </a:solidFill>
              </a:rPr>
              <a:t>grandes</a:t>
            </a:r>
            <a:r>
              <a:rPr lang="en-CA" sz="2000" dirty="0">
                <a:solidFill>
                  <a:schemeClr val="tx1"/>
                </a:solidFill>
              </a:rPr>
              <a:t> cultures </a:t>
            </a:r>
            <a:r>
              <a:rPr lang="en-CA" sz="2000" dirty="0" err="1">
                <a:solidFill>
                  <a:schemeClr val="tx1"/>
                </a:solidFill>
              </a:rPr>
              <a:t>biologiques</a:t>
            </a:r>
            <a:r>
              <a:rPr lang="en-CA" sz="2000" dirty="0">
                <a:solidFill>
                  <a:schemeClr val="tx1"/>
                </a:solidFill>
              </a:rPr>
              <a:t>.</a:t>
            </a:r>
          </a:p>
          <a:p>
            <a:endParaRPr lang="fr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67CCF95-0A7B-7718-2286-4315A42BF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15B295-007B-7B39-6896-97139F994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4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23550E-3F5E-D4A7-7387-D9FE561DBEA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11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C3C23E-F8AD-72DC-FB45-E581115B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11B142-9CB1-E20D-3A70-2AAAD9D7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5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8318D7-ED8D-7086-8CF6-B35DCDB8B50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  <p:graphicFrame>
        <p:nvGraphicFramePr>
          <p:cNvPr id="10" name="Espace réservé du contenu 9">
            <a:extLst>
              <a:ext uri="{FF2B5EF4-FFF2-40B4-BE49-F238E27FC236}">
                <a16:creationId xmlns:a16="http://schemas.microsoft.com/office/drawing/2014/main" id="{2023188A-445B-CA3F-0B26-CC054D8576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3891830"/>
              </p:ext>
            </p:extLst>
          </p:nvPr>
        </p:nvGraphicFramePr>
        <p:xfrm>
          <a:off x="552716" y="2479674"/>
          <a:ext cx="5347869" cy="25243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81848">
                  <a:extLst>
                    <a:ext uri="{9D8B030D-6E8A-4147-A177-3AD203B41FA5}">
                      <a16:colId xmlns:a16="http://schemas.microsoft.com/office/drawing/2014/main" val="2414143891"/>
                    </a:ext>
                  </a:extLst>
                </a:gridCol>
                <a:gridCol w="3266021">
                  <a:extLst>
                    <a:ext uri="{9D8B030D-6E8A-4147-A177-3AD203B41FA5}">
                      <a16:colId xmlns:a16="http://schemas.microsoft.com/office/drawing/2014/main" val="37870164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b="0" dirty="0">
                          <a:effectLst/>
                        </a:rPr>
                        <a:t>Vincent Poirier </a:t>
                      </a:r>
                      <a:endParaRPr lang="fr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</a:rPr>
                        <a:t>Professeur-chercheur, UQAT</a:t>
                      </a:r>
                      <a:endParaRPr lang="fr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041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b="0">
                          <a:effectLst/>
                        </a:rPr>
                        <a:t>Stéphanie Lavergne</a:t>
                      </a:r>
                      <a:endParaRPr lang="fr-CA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>
                          <a:effectLst/>
                        </a:rPr>
                        <a:t>Agente de recherche, UQAT</a:t>
                      </a:r>
                      <a:endParaRPr lang="fr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87195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b="0">
                          <a:effectLst/>
                        </a:rPr>
                        <a:t>Caroline Halde</a:t>
                      </a:r>
                      <a:endParaRPr lang="fr-CA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</a:rPr>
                        <a:t>Professeure-chercheure, </a:t>
                      </a:r>
                      <a:r>
                        <a:rPr lang="fr-CA" sz="1800" dirty="0" err="1">
                          <a:effectLst/>
                        </a:rPr>
                        <a:t>ULaval</a:t>
                      </a:r>
                      <a:endParaRPr lang="fr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3973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b="0">
                          <a:effectLst/>
                        </a:rPr>
                        <a:t>Daphné Touzin</a:t>
                      </a:r>
                      <a:endParaRPr lang="fr-CA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>
                          <a:effectLst/>
                        </a:rPr>
                        <a:t>Agronome - MAPAQ</a:t>
                      </a:r>
                      <a:endParaRPr lang="fr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49295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b="0">
                          <a:effectLst/>
                        </a:rPr>
                        <a:t>Josée Falardeau</a:t>
                      </a:r>
                      <a:endParaRPr lang="fr-CA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</a:rPr>
                        <a:t>Agronome - </a:t>
                      </a:r>
                      <a:r>
                        <a:rPr lang="fr-CA" sz="1800" dirty="0" err="1">
                          <a:effectLst/>
                        </a:rPr>
                        <a:t>Synagri</a:t>
                      </a:r>
                      <a:endParaRPr lang="fr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5325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b="0" dirty="0">
                          <a:effectLst/>
                        </a:rPr>
                        <a:t>Leia </a:t>
                      </a:r>
                      <a:r>
                        <a:rPr lang="fr-CA" sz="1800" b="0" dirty="0" err="1">
                          <a:effectLst/>
                        </a:rPr>
                        <a:t>Weaves</a:t>
                      </a:r>
                      <a:endParaRPr lang="fr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</a:rPr>
                        <a:t>Inspectrice Ecocert - Ontario</a:t>
                      </a:r>
                      <a:endParaRPr lang="fr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7403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b="0" dirty="0">
                          <a:effectLst/>
                        </a:rPr>
                        <a:t>Alexandre Richard</a:t>
                      </a:r>
                      <a:endParaRPr lang="fr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>
                          <a:effectLst/>
                        </a:rPr>
                        <a:t>Producteur de l’Abitibi</a:t>
                      </a:r>
                      <a:endParaRPr lang="fr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5090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b="0">
                          <a:effectLst/>
                        </a:rPr>
                        <a:t>Valérie Bergeron</a:t>
                      </a:r>
                      <a:endParaRPr lang="fr-CA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</a:rPr>
                        <a:t>Productrice du Témiscamingue</a:t>
                      </a:r>
                      <a:endParaRPr lang="fr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336285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b="0" dirty="0">
                          <a:effectLst/>
                        </a:rPr>
                        <a:t>Daniel Coutu</a:t>
                      </a:r>
                      <a:endParaRPr lang="fr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800" dirty="0">
                          <a:effectLst/>
                        </a:rPr>
                        <a:t>Producteur de Rouyn-Noranda</a:t>
                      </a:r>
                      <a:endParaRPr lang="fr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6096550"/>
                  </a:ext>
                </a:extLst>
              </a:tr>
            </a:tbl>
          </a:graphicData>
        </a:graphic>
      </p:graphicFrame>
      <p:sp>
        <p:nvSpPr>
          <p:cNvPr id="3" name="Titre 1">
            <a:extLst>
              <a:ext uri="{FF2B5EF4-FFF2-40B4-BE49-F238E27FC236}">
                <a16:creationId xmlns:a16="http://schemas.microsoft.com/office/drawing/2014/main" id="{5FDE6415-D8C1-923A-09BC-6EBC9C15351C}"/>
              </a:ext>
            </a:extLst>
          </p:cNvPr>
          <p:cNvSpPr txBox="1">
            <a:spLocks/>
          </p:cNvSpPr>
          <p:nvPr/>
        </p:nvSpPr>
        <p:spPr>
          <a:xfrm>
            <a:off x="3226651" y="1208857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A0CC07B-D2AF-8E5F-BA40-1241CAD30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Comité scientifique </a:t>
            </a:r>
            <a:endParaRPr lang="fr-CA" dirty="0"/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153F567D-1D63-9C7E-2485-8EF0728F9D29}"/>
              </a:ext>
            </a:extLst>
          </p:cNvPr>
          <p:cNvSpPr txBox="1">
            <a:spLocks/>
          </p:cNvSpPr>
          <p:nvPr/>
        </p:nvSpPr>
        <p:spPr>
          <a:xfrm>
            <a:off x="6233784" y="2056455"/>
            <a:ext cx="5724525" cy="3979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Font typeface="Wingdings" pitchFamily="2" charset="2"/>
              <a:buAutoNum type="arabicParenR"/>
            </a:pPr>
            <a:r>
              <a:rPr lang="fr-CA" sz="3200" dirty="0"/>
              <a:t>Se positionner sur les enjeux et priorités de recherche en agriculture biologique</a:t>
            </a:r>
          </a:p>
          <a:p>
            <a:pPr marL="502920" indent="-457200">
              <a:buFont typeface="Wingdings" pitchFamily="2" charset="2"/>
              <a:buAutoNum type="arabicParenR"/>
            </a:pPr>
            <a:r>
              <a:rPr lang="fr-CA" sz="3200" dirty="0"/>
              <a:t>Se prononcer sur la programmation scientifique</a:t>
            </a:r>
          </a:p>
          <a:p>
            <a:pPr marL="502920" indent="-457200">
              <a:buFont typeface="Wingdings" pitchFamily="2" charset="2"/>
              <a:buAutoNum type="arabicParenR"/>
            </a:pPr>
            <a:r>
              <a:rPr lang="fr-CA" sz="3200" dirty="0"/>
              <a:t>Déterminer les critères de sélection du réseau de ferme</a:t>
            </a:r>
          </a:p>
          <a:p>
            <a:pPr marL="502920" indent="-457200">
              <a:buFont typeface="Wingdings" pitchFamily="2" charset="2"/>
              <a:buAutoNum type="arabicParenR"/>
            </a:pPr>
            <a:r>
              <a:rPr lang="fr-CA" sz="3200" dirty="0"/>
              <a:t>Participer à la sélection du réseau de ferme</a:t>
            </a:r>
          </a:p>
          <a:p>
            <a:pPr marL="502920" indent="-457200">
              <a:buFont typeface="Wingdings" pitchFamily="2" charset="2"/>
              <a:buAutoNum type="arabicParenR"/>
            </a:pPr>
            <a:r>
              <a:rPr lang="fr-CA" sz="3200" dirty="0"/>
              <a:t>Commenter les résultats des projets de recherche</a:t>
            </a:r>
          </a:p>
          <a:p>
            <a:pPr marL="0" indent="0">
              <a:buFont typeface="Wingdings" pitchFamily="2" charset="2"/>
              <a:buNone/>
            </a:pPr>
            <a:endParaRPr lang="fr-CA" sz="3000" dirty="0"/>
          </a:p>
        </p:txBody>
      </p:sp>
    </p:spTree>
    <p:extLst>
      <p:ext uri="{BB962C8B-B14F-4D97-AF65-F5344CB8AC3E}">
        <p14:creationId xmlns:p14="http://schemas.microsoft.com/office/powerpoint/2010/main" val="4147023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4F108F-DD27-DD78-72EF-ACA5CC612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Enjeux ciblés</a:t>
            </a:r>
          </a:p>
        </p:txBody>
      </p:sp>
      <p:graphicFrame>
        <p:nvGraphicFramePr>
          <p:cNvPr id="10" name="Espace réservé du contenu 9">
            <a:extLst>
              <a:ext uri="{FF2B5EF4-FFF2-40B4-BE49-F238E27FC236}">
                <a16:creationId xmlns:a16="http://schemas.microsoft.com/office/drawing/2014/main" id="{D942A703-CC0A-CA2A-2D66-782C9E7F13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8171603"/>
              </p:ext>
            </p:extLst>
          </p:nvPr>
        </p:nvGraphicFramePr>
        <p:xfrm>
          <a:off x="1602036" y="1869136"/>
          <a:ext cx="9784080" cy="4206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35666D5-DC2B-1CDC-42D8-6BBD86959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6C988EC-B3E9-DF19-50B6-3BF4063C9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6</a:t>
            </a:fld>
            <a:endParaRPr lang="fr-CA"/>
          </a:p>
        </p:txBody>
      </p:sp>
      <p:pic>
        <p:nvPicPr>
          <p:cNvPr id="6" name="Graphique 5" descr="Agriculture contour">
            <a:extLst>
              <a:ext uri="{FF2B5EF4-FFF2-40B4-BE49-F238E27FC236}">
                <a16:creationId xmlns:a16="http://schemas.microsoft.com/office/drawing/2014/main" id="{943C5CBC-5CC6-A280-AEA8-9AD5A396FA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6553" y="2997131"/>
            <a:ext cx="720000" cy="720000"/>
          </a:xfrm>
          <a:prstGeom prst="rect">
            <a:avLst/>
          </a:prstGeom>
        </p:spPr>
      </p:pic>
      <p:pic>
        <p:nvPicPr>
          <p:cNvPr id="7" name="Graphique 6" descr="Main ouverte avec une plante contour">
            <a:extLst>
              <a:ext uri="{FF2B5EF4-FFF2-40B4-BE49-F238E27FC236}">
                <a16:creationId xmlns:a16="http://schemas.microsoft.com/office/drawing/2014/main" id="{FA35DB28-3540-36E0-7B28-8F152A528F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8817" y="5049421"/>
            <a:ext cx="720000" cy="720000"/>
          </a:xfrm>
          <a:prstGeom prst="rect">
            <a:avLst/>
          </a:prstGeom>
        </p:spPr>
      </p:pic>
      <p:pic>
        <p:nvPicPr>
          <p:cNvPr id="8" name="Graphique 7" descr="Paquet de graines contour">
            <a:extLst>
              <a:ext uri="{FF2B5EF4-FFF2-40B4-BE49-F238E27FC236}">
                <a16:creationId xmlns:a16="http://schemas.microsoft.com/office/drawing/2014/main" id="{09EADFDE-FFAA-B464-B486-DB9D128A4B2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6553" y="2013564"/>
            <a:ext cx="720000" cy="720000"/>
          </a:xfrm>
          <a:prstGeom prst="rect">
            <a:avLst/>
          </a:prstGeom>
        </p:spPr>
      </p:pic>
      <p:pic>
        <p:nvPicPr>
          <p:cNvPr id="9" name="Graphique 8" descr="Cultures contour">
            <a:extLst>
              <a:ext uri="{FF2B5EF4-FFF2-40B4-BE49-F238E27FC236}">
                <a16:creationId xmlns:a16="http://schemas.microsoft.com/office/drawing/2014/main" id="{538C65E5-0765-A00B-374B-AE36B0BB87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3364" y="4086410"/>
            <a:ext cx="720000" cy="72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E81C22-E2DF-1676-8961-7D5D2172B48A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88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AE0DC-A8A7-8565-72B0-B37011A19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Réseau de fermes d’innovation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D38C3E-C674-D1C7-A4D5-7B48C2907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D623E5-533A-A7D0-B3E3-13183583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7</a:t>
            </a:fld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D12F6A-F4BC-037B-8EF5-54B73B976A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96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67BC95-0E25-C0D6-2FDF-F6A584B68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Objectifs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C3C23E-F8AD-72DC-FB45-E581115B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11B142-9CB1-E20D-3A70-2AAAD9D7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8</a:t>
            </a:fld>
            <a:endParaRPr lang="fr-CA"/>
          </a:p>
        </p:txBody>
      </p:sp>
      <p:graphicFrame>
        <p:nvGraphicFramePr>
          <p:cNvPr id="6" name="Espace réservé du contenu 2">
            <a:extLst>
              <a:ext uri="{FF2B5EF4-FFF2-40B4-BE49-F238E27FC236}">
                <a16:creationId xmlns:a16="http://schemas.microsoft.com/office/drawing/2014/main" id="{B4E42A8D-0ACC-BE98-4A18-C284A52A0B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6543411"/>
              </p:ext>
            </p:extLst>
          </p:nvPr>
        </p:nvGraphicFramePr>
        <p:xfrm>
          <a:off x="1203325" y="2011363"/>
          <a:ext cx="9783763" cy="4206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98318D7-ED8D-7086-8CF6-B35DCDB8B50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30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67BC95-0E25-C0D6-2FDF-F6A584B68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Membres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C3C23E-F8AD-72DC-FB45-E581115B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11B142-9CB1-E20D-3A70-2AAAD9D7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9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8318D7-ED8D-7086-8CF6-B35DCDB8B50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C816D28C-FA64-55E9-EEA3-528A98B4E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236" y="1963237"/>
            <a:ext cx="9783763" cy="4206875"/>
          </a:xfrm>
        </p:spPr>
        <p:txBody>
          <a:bodyPr anchor="ctr">
            <a:normAutofit/>
          </a:bodyPr>
          <a:lstStyle/>
          <a:p>
            <a:r>
              <a:rPr lang="fr-FR" sz="3200" dirty="0"/>
              <a:t>15 entreprises </a:t>
            </a:r>
          </a:p>
          <a:p>
            <a:pPr lvl="1"/>
            <a:r>
              <a:rPr lang="fr-FR" sz="3200" dirty="0"/>
              <a:t>Entreprises certifiées biologiques</a:t>
            </a:r>
          </a:p>
          <a:p>
            <a:pPr lvl="1"/>
            <a:r>
              <a:rPr lang="fr-FR" sz="3200" dirty="0"/>
              <a:t>Entreprises déjà en conversion </a:t>
            </a:r>
          </a:p>
          <a:p>
            <a:pPr lvl="1"/>
            <a:r>
              <a:rPr lang="fr-FR" sz="3200" dirty="0"/>
              <a:t>Entreprises démarrant la conversion </a:t>
            </a:r>
          </a:p>
          <a:p>
            <a:r>
              <a:rPr lang="fr-FR" sz="3200" dirty="0"/>
              <a:t>Représentativité de l’ensemble du territoire de l’Abitibi-Témiscamingue </a:t>
            </a:r>
          </a:p>
          <a:p>
            <a:pPr marL="0" indent="0">
              <a:buNone/>
            </a:pPr>
            <a:endParaRPr lang="fr-CA" sz="3200" dirty="0"/>
          </a:p>
        </p:txBody>
      </p:sp>
    </p:spTree>
    <p:extLst>
      <p:ext uri="{BB962C8B-B14F-4D97-AF65-F5344CB8AC3E}">
        <p14:creationId xmlns:p14="http://schemas.microsoft.com/office/powerpoint/2010/main" val="2972041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67BC95-0E25-C0D6-2FDF-F6A584B68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activités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F37F8AE-9871-E012-068E-66C5BF871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591" y="2002802"/>
            <a:ext cx="4754880" cy="4206240"/>
          </a:xfrm>
        </p:spPr>
        <p:txBody>
          <a:bodyPr anchor="ctr">
            <a:normAutofit fontScale="85000" lnSpcReduction="10000"/>
          </a:bodyPr>
          <a:lstStyle/>
          <a:p>
            <a:pPr marL="0" indent="0">
              <a:buNone/>
            </a:pPr>
            <a:r>
              <a:rPr lang="fr-FR" sz="2800" dirty="0"/>
              <a:t>1 essai selon la thématique retenue </a:t>
            </a:r>
          </a:p>
          <a:p>
            <a:pPr marL="0" indent="0">
              <a:buNone/>
            </a:pPr>
            <a:r>
              <a:rPr lang="fr-FR" sz="2800" dirty="0"/>
              <a:t>3 rencontres (3 heures)</a:t>
            </a:r>
          </a:p>
          <a:p>
            <a:pPr lvl="1"/>
            <a:r>
              <a:rPr lang="fr-FR" sz="2400" dirty="0"/>
              <a:t>Décembre 2022</a:t>
            </a:r>
          </a:p>
          <a:p>
            <a:pPr lvl="1"/>
            <a:r>
              <a:rPr lang="fr-FR" sz="2400" dirty="0"/>
              <a:t>Février 2023</a:t>
            </a:r>
          </a:p>
          <a:p>
            <a:pPr lvl="1"/>
            <a:r>
              <a:rPr lang="fr-FR" sz="2400" dirty="0"/>
              <a:t>Avril 2023</a:t>
            </a:r>
            <a:endParaRPr lang="fr-FR" sz="2800" dirty="0"/>
          </a:p>
          <a:p>
            <a:pPr marL="0" indent="0">
              <a:buNone/>
            </a:pPr>
            <a:r>
              <a:rPr lang="fr-FR" sz="2800" dirty="0"/>
              <a:t>2 activités de formation (3 heures)</a:t>
            </a:r>
          </a:p>
          <a:p>
            <a:pPr lvl="1"/>
            <a:r>
              <a:rPr lang="fr-FR" sz="2400" dirty="0"/>
              <a:t>Activité 1: Formation </a:t>
            </a:r>
            <a:r>
              <a:rPr lang="fr-CA" sz="2400" dirty="0"/>
              <a:t>sur l’utilisation des cultures de couverture en grandes cultures biologiques.(Février 2023)</a:t>
            </a:r>
          </a:p>
          <a:p>
            <a:pPr lvl="1"/>
            <a:r>
              <a:rPr lang="fr-CA" sz="2400" dirty="0"/>
              <a:t>Activité 2: Formation sur les coûts de production et la commercialisation des grains biologiques. (Avril 2023)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3A2C44-CEE7-D6AA-2FDB-B754B4AF8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91671" y="2019786"/>
            <a:ext cx="4754880" cy="4206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A" sz="2400" dirty="0"/>
              <a:t>Diagnostic de la durabilité des entreprises – </a:t>
            </a:r>
            <a:r>
              <a:rPr lang="fr-CA" dirty="0"/>
              <a:t>Outils IDEA-QC</a:t>
            </a:r>
          </a:p>
          <a:p>
            <a:pPr marL="0" indent="0">
              <a:buNone/>
            </a:pPr>
            <a:r>
              <a:rPr lang="fr-CA" sz="2400" dirty="0"/>
              <a:t>2 entretiens</a:t>
            </a:r>
          </a:p>
          <a:p>
            <a:r>
              <a:rPr lang="fr-CA" sz="2000" dirty="0"/>
              <a:t>Entrevue semi-directif + Questionnaire social </a:t>
            </a:r>
          </a:p>
          <a:p>
            <a:r>
              <a:rPr lang="fr-CA" sz="2000" dirty="0"/>
              <a:t>Bilan + Identification des pistes d’actions</a:t>
            </a:r>
            <a:endParaRPr lang="fr-CA" dirty="0"/>
          </a:p>
          <a:p>
            <a:pPr marL="0" indent="0">
              <a:buNone/>
            </a:pPr>
            <a:r>
              <a:rPr lang="fr-CA" sz="2400" dirty="0"/>
              <a:t>Le diagnostic est réalisé à la première année et après et 4 ans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C3C23E-F8AD-72DC-FB45-E581115B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11B142-9CB1-E20D-3A70-2AAAD9D7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10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8318D7-ED8D-7086-8CF6-B35DCDB8B50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98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4F2DE-5EE6-C04B-9A6F-C22345C71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466" y="2395491"/>
            <a:ext cx="2771672" cy="3230578"/>
          </a:xfrm>
        </p:spPr>
        <p:txBody>
          <a:bodyPr>
            <a:normAutofit/>
          </a:bodyPr>
          <a:lstStyle/>
          <a:p>
            <a:r>
              <a:rPr lang="fr-FR" sz="3800" dirty="0">
                <a:solidFill>
                  <a:srgbClr val="FFFFFF"/>
                </a:solidFill>
              </a:rPr>
              <a:t>Exemple</a:t>
            </a:r>
            <a:br>
              <a:rPr lang="fr-FR" sz="3800" dirty="0">
                <a:solidFill>
                  <a:srgbClr val="FFFFFF"/>
                </a:solidFill>
              </a:rPr>
            </a:br>
            <a:r>
              <a:rPr lang="fr-FR" sz="3800" dirty="0">
                <a:solidFill>
                  <a:srgbClr val="FFFFFF"/>
                </a:solidFill>
              </a:rPr>
              <a:t>IDEA- QC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C371FE-2E0F-7443-A4B0-D55EDCE92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981" y="805294"/>
            <a:ext cx="2977071" cy="5237503"/>
          </a:xfrm>
        </p:spPr>
        <p:txBody>
          <a:bodyPr anchor="ctr">
            <a:normAutofit/>
          </a:bodyPr>
          <a:lstStyle/>
          <a:p>
            <a:endParaRPr lang="fr-FR" sz="2000"/>
          </a:p>
          <a:p>
            <a:endParaRPr lang="fr-FR" sz="20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F5C89A7-1FD4-4757-B0F9-6B9FAD3D52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763" r="5151" b="-3"/>
          <a:stretch/>
        </p:blipFill>
        <p:spPr>
          <a:xfrm>
            <a:off x="3788067" y="177304"/>
            <a:ext cx="4036457" cy="595458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18EF30-A58B-414C-8A40-EDC0A45C3D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2" r="2544" b="-3"/>
          <a:stretch/>
        </p:blipFill>
        <p:spPr>
          <a:xfrm>
            <a:off x="7824524" y="179471"/>
            <a:ext cx="4036457" cy="59545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733B92-4172-95AC-345C-B869C5392ED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07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4F2DE-5EE6-C04B-9A6F-C22345C71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48" y="2359981"/>
            <a:ext cx="2771672" cy="3230578"/>
          </a:xfrm>
        </p:spPr>
        <p:txBody>
          <a:bodyPr>
            <a:normAutofit/>
          </a:bodyPr>
          <a:lstStyle/>
          <a:p>
            <a:r>
              <a:rPr lang="fr-FR" sz="3800" dirty="0">
                <a:solidFill>
                  <a:srgbClr val="FFFFFF"/>
                </a:solidFill>
              </a:rPr>
              <a:t>Exemple IDEA-QC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C371FE-2E0F-7443-A4B0-D55EDCE92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981" y="805294"/>
            <a:ext cx="2977071" cy="5237503"/>
          </a:xfrm>
        </p:spPr>
        <p:txBody>
          <a:bodyPr anchor="ctr">
            <a:normAutofit/>
          </a:bodyPr>
          <a:lstStyle/>
          <a:p>
            <a:endParaRPr lang="fr-FR" sz="2000"/>
          </a:p>
          <a:p>
            <a:endParaRPr lang="fr-FR" sz="20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820580-440D-E38E-3DD8-F88BDB1E6D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6789C2-65EF-64E2-03D9-367DB27091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952" r="6859" b="-3"/>
          <a:stretch/>
        </p:blipFill>
        <p:spPr>
          <a:xfrm>
            <a:off x="3439422" y="184138"/>
            <a:ext cx="4036457" cy="59545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84DD23-C3DA-F275-226F-E1327FE3CFC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5424" y="176589"/>
            <a:ext cx="4463173" cy="59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77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AE0DC-A8A7-8565-72B0-B37011A19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Études technico-économiques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D38C3E-C674-D1C7-A4D5-7B48C2907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D623E5-533A-A7D0-B3E3-13183583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13</a:t>
            </a:fld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D12F6A-F4BC-037B-8EF5-54B73B976A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47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706C4-97DA-FC26-3A9D-9450BA602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1B9F2A-BDE1-8D03-8F83-0E6AA7581D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0136" y="2004775"/>
            <a:ext cx="4754880" cy="420624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CA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PHASE 1 (2021-2023) : État de la filière des grains biologiques en Abitibi-Témiscamingue </a:t>
            </a:r>
            <a:endParaRPr lang="fr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buNone/>
            </a:pPr>
            <a:endParaRPr lang="fr-C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r>
              <a:rPr lang="fr-CA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Étude de coûts de production des cultures d’importance en région grâce à la modélisation d’entreprises types</a:t>
            </a:r>
          </a:p>
          <a:p>
            <a:pPr marL="457200" lvl="1" indent="0">
              <a:lnSpc>
                <a:spcPct val="107000"/>
              </a:lnSpc>
              <a:buNone/>
            </a:pPr>
            <a:endParaRPr lang="fr-C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r>
              <a:rPr lang="fr-CA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Étude comparative entre l’Abitibi-Témiscamingue et les autres régions périphériques du Québec </a:t>
            </a:r>
          </a:p>
          <a:p>
            <a:pPr marL="457200" lvl="1" indent="0">
              <a:lnSpc>
                <a:spcPct val="107000"/>
              </a:lnSpc>
              <a:buNone/>
            </a:pPr>
            <a:endParaRPr lang="fr-C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CA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Analyse du potentiel de développement de la filière et rédaction d’un plan stratégique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608922-DAC5-5E94-FA0B-86E369E91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6984" y="2004775"/>
            <a:ext cx="4754880" cy="4206240"/>
          </a:xfrm>
        </p:spPr>
        <p:txBody>
          <a:bodyPr/>
          <a:lstStyle/>
          <a:p>
            <a:pPr marL="0" indent="0" algn="just">
              <a:buNone/>
            </a:pPr>
            <a:r>
              <a:rPr lang="fr-CA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PHASE 2 (2022-2028) : Évaluation de la durabilité des entreprises et de la rentabilité des pratiques culturales testées</a:t>
            </a:r>
          </a:p>
          <a:p>
            <a:pPr marL="0" indent="0">
              <a:buNone/>
            </a:pPr>
            <a:endParaRPr lang="fr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2" indent="0">
              <a:buNone/>
            </a:pPr>
            <a:r>
              <a:rPr lang="fr-CA" sz="1600" dirty="0">
                <a:ea typeface="Calibri" panose="020F0502020204030204" pitchFamily="34" charset="0"/>
                <a:cs typeface="Times New Roman" panose="02020603050405020304" pitchFamily="18" charset="0"/>
              </a:rPr>
              <a:t>Diagnostic de durabilité IDEA-QC à l’aide d’indicateurs technico-économiques</a:t>
            </a:r>
          </a:p>
          <a:p>
            <a:pPr marL="228600" lvl="1" indent="0">
              <a:buNone/>
            </a:pPr>
            <a:endParaRPr lang="fr-C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lvl="1" indent="0">
              <a:buNone/>
            </a:pPr>
            <a:endParaRPr lang="fr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2" indent="0">
              <a:buNone/>
            </a:pPr>
            <a:r>
              <a:rPr lang="fr-CA" sz="1600" dirty="0">
                <a:ea typeface="Calibri" panose="020F0502020204030204" pitchFamily="34" charset="0"/>
                <a:cs typeface="Times New Roman" panose="02020603050405020304" pitchFamily="18" charset="0"/>
              </a:rPr>
              <a:t>Budgets partiels</a:t>
            </a:r>
            <a:endParaRPr lang="fr-C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CA" sz="2200" dirty="0">
              <a:effectLst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47B274-8BDF-9E36-F9D1-466B13A3A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095B82-A894-7425-AD98-EB4F4E071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14</a:t>
            </a:fld>
            <a:endParaRPr lang="fr-CA"/>
          </a:p>
        </p:txBody>
      </p:sp>
      <p:pic>
        <p:nvPicPr>
          <p:cNvPr id="8" name="Graphique 7" descr="Argent contour">
            <a:extLst>
              <a:ext uri="{FF2B5EF4-FFF2-40B4-BE49-F238E27FC236}">
                <a16:creationId xmlns:a16="http://schemas.microsoft.com/office/drawing/2014/main" id="{76A8B63E-E0BF-D978-1041-2B71007B54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439" y="2982359"/>
            <a:ext cx="642182" cy="642182"/>
          </a:xfrm>
          <a:prstGeom prst="rect">
            <a:avLst/>
          </a:prstGeom>
        </p:spPr>
      </p:pic>
      <p:pic>
        <p:nvPicPr>
          <p:cNvPr id="10" name="Graphique 9" descr="Ampoule et engrenage contour">
            <a:extLst>
              <a:ext uri="{FF2B5EF4-FFF2-40B4-BE49-F238E27FC236}">
                <a16:creationId xmlns:a16="http://schemas.microsoft.com/office/drawing/2014/main" id="{9C3CF411-E1BF-7F8A-8967-BEE5DA59B8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7439" y="5295326"/>
            <a:ext cx="687615" cy="687615"/>
          </a:xfrm>
          <a:prstGeom prst="rect">
            <a:avLst/>
          </a:prstGeom>
        </p:spPr>
      </p:pic>
      <p:pic>
        <p:nvPicPr>
          <p:cNvPr id="12" name="Graphique 11" descr="Présentation avec graphique à barres contour">
            <a:extLst>
              <a:ext uri="{FF2B5EF4-FFF2-40B4-BE49-F238E27FC236}">
                <a16:creationId xmlns:a16="http://schemas.microsoft.com/office/drawing/2014/main" id="{21D0F6FA-8C7E-2B8B-BE93-CA59E17BE8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7439" y="4168708"/>
            <a:ext cx="680466" cy="680466"/>
          </a:xfrm>
          <a:prstGeom prst="rect">
            <a:avLst/>
          </a:prstGeom>
        </p:spPr>
      </p:pic>
      <p:pic>
        <p:nvPicPr>
          <p:cNvPr id="16" name="Graphique 15" descr="Porte-bloc contour">
            <a:extLst>
              <a:ext uri="{FF2B5EF4-FFF2-40B4-BE49-F238E27FC236}">
                <a16:creationId xmlns:a16="http://schemas.microsoft.com/office/drawing/2014/main" id="{770C68DE-917F-3C3F-D5D3-280006CBFA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53317" y="2992038"/>
            <a:ext cx="654049" cy="654049"/>
          </a:xfrm>
          <a:prstGeom prst="rect">
            <a:avLst/>
          </a:prstGeom>
        </p:spPr>
      </p:pic>
      <p:pic>
        <p:nvPicPr>
          <p:cNvPr id="18" name="Graphique 17" descr="Calculatrice contour">
            <a:extLst>
              <a:ext uri="{FF2B5EF4-FFF2-40B4-BE49-F238E27FC236}">
                <a16:creationId xmlns:a16="http://schemas.microsoft.com/office/drawing/2014/main" id="{D8FFF2AA-E913-9DFE-BE1F-43B826A8980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72827" y="4108511"/>
            <a:ext cx="634539" cy="63453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4475AFF-DEFD-B98A-68AC-A8C0285325CF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24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7948D1-3FF8-4B7F-4A45-DFD124287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Méthodologie (phase 1)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A94CD1-25B9-D85A-5097-24D0A327E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A31E0E-282B-5B83-B217-9C24FE9B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15</a:t>
            </a:fld>
            <a:endParaRPr lang="fr-CA"/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E499D909-12E5-7FCE-E9A5-23D035AE6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266" t="38759" r="39023" b="33311"/>
          <a:stretch/>
        </p:blipFill>
        <p:spPr bwMode="auto">
          <a:xfrm>
            <a:off x="1426920" y="2314026"/>
            <a:ext cx="9119752" cy="34349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EB41F3-9809-D8A4-3AC6-A889F27694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981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B77C65-0755-9297-AD03-4CE2597FB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Comité économique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26292B-EEDB-CF52-B6FE-240DA74002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CA" dirty="0"/>
              <a:t>MEMBRES</a:t>
            </a:r>
          </a:p>
          <a:p>
            <a:pPr marL="0" indent="0" algn="just">
              <a:buNone/>
            </a:pPr>
            <a:r>
              <a:rPr lang="fr-CA" sz="1800" dirty="0"/>
              <a:t>Catherine Therrien, chargée de projet UQAT</a:t>
            </a:r>
          </a:p>
          <a:p>
            <a:pPr marL="0" indent="0" algn="just">
              <a:buNone/>
            </a:pPr>
            <a:r>
              <a:rPr lang="fr-CA" sz="1800" dirty="0"/>
              <a:t>Jean-François Drouin, économiste CECPA</a:t>
            </a:r>
          </a:p>
          <a:p>
            <a:pPr marL="0" indent="0" algn="just">
              <a:buNone/>
            </a:pPr>
            <a:r>
              <a:rPr lang="fr-CA" sz="1800" dirty="0"/>
              <a:t>Gaston Côté, recherche et planification FADQ</a:t>
            </a:r>
          </a:p>
          <a:p>
            <a:pPr marL="0" indent="0" algn="just">
              <a:buNone/>
            </a:pPr>
            <a:r>
              <a:rPr lang="fr-CA" sz="1800" dirty="0"/>
              <a:t>Marc Dickey, directeur du territoire FADQ</a:t>
            </a:r>
          </a:p>
          <a:p>
            <a:pPr marL="0" indent="0" algn="just">
              <a:buNone/>
            </a:pPr>
            <a:r>
              <a:rPr lang="fr-CA" sz="1800" dirty="0"/>
              <a:t>Monia Jacques, conseillère régionale MAPAQ</a:t>
            </a:r>
          </a:p>
          <a:p>
            <a:pPr marL="0" indent="0" algn="just">
              <a:buNone/>
            </a:pPr>
            <a:r>
              <a:rPr lang="fr-CA" sz="1800" dirty="0"/>
              <a:t>Yves Marcoux, producteur bio Témiscamingue</a:t>
            </a:r>
          </a:p>
          <a:p>
            <a:pPr marL="0" indent="0" algn="just">
              <a:buNone/>
            </a:pPr>
            <a:r>
              <a:rPr lang="fr-CA" sz="1800" dirty="0"/>
              <a:t>Pierre Gauthier, producteur bio Témiscamingue</a:t>
            </a:r>
          </a:p>
          <a:p>
            <a:pPr marL="0" indent="0" algn="just">
              <a:buNone/>
            </a:pPr>
            <a:r>
              <a:rPr lang="fr-CA" sz="1800" dirty="0"/>
              <a:t>Pierre Vachon producteur bio Abitibi-Ouest</a:t>
            </a:r>
          </a:p>
          <a:p>
            <a:pPr marL="0" indent="0" algn="just">
              <a:buNone/>
            </a:pPr>
            <a:r>
              <a:rPr lang="fr-CA" sz="1800" dirty="0"/>
              <a:t>Christian Leclerc, producteur bio </a:t>
            </a:r>
            <a:r>
              <a:rPr lang="fr-CA" sz="1800" dirty="0" err="1"/>
              <a:t>Vallée-de-L’or</a:t>
            </a:r>
            <a:endParaRPr lang="fr-CA" sz="1800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528C4A-F149-71F4-50D0-15166AE0552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CA" dirty="0"/>
              <a:t>RÔLE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A" sz="1800" dirty="0"/>
              <a:t>Valider et bonifier la méthodologie générale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A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Déterminer les indicateurs technico-économiques et les modèles de fermes types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A" sz="1800" dirty="0">
                <a:ea typeface="Calibri" panose="020F0502020204030204" pitchFamily="34" charset="0"/>
                <a:cs typeface="Times New Roman" panose="02020603050405020304" pitchFamily="18" charset="0"/>
              </a:rPr>
              <a:t>Valider les résultats de l’étude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A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Réviser et bonifier le rapport final</a:t>
            </a:r>
          </a:p>
          <a:p>
            <a:pPr>
              <a:buFont typeface="Arial" panose="020B0604020202020204" pitchFamily="34" charset="0"/>
              <a:buChar char="•"/>
            </a:pPr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B4CF9F-0456-E852-0DC0-9BFE1CB36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1E6317-EDCE-E5CC-1A92-2D32D2BCD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16</a:t>
            </a:fld>
            <a:endParaRPr lang="fr-CA"/>
          </a:p>
        </p:txBody>
      </p:sp>
      <p:pic>
        <p:nvPicPr>
          <p:cNvPr id="9" name="Graphique 8" descr="Réunion en ligne contour">
            <a:extLst>
              <a:ext uri="{FF2B5EF4-FFF2-40B4-BE49-F238E27FC236}">
                <a16:creationId xmlns:a16="http://schemas.microsoft.com/office/drawing/2014/main" id="{BB2745E7-AD88-C563-122D-39D3786BE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242" y="4308092"/>
            <a:ext cx="1439194" cy="14391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7F7CB5-08DA-E70E-A5A3-E1E44472BD5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04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35B95-012D-4327-5224-138D71355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2167128"/>
            <a:ext cx="11129703" cy="1676063"/>
          </a:xfrm>
        </p:spPr>
        <p:txBody>
          <a:bodyPr/>
          <a:lstStyle/>
          <a:p>
            <a:r>
              <a:rPr lang="fr-CA" sz="4400" dirty="0"/>
              <a:t>Questions/commentaires?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8A4167-787C-2A68-56A5-BD196B8DD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2C5CD6-0AB1-EEF5-C3D5-4F0263ED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765C-3F31-4ECB-98D9-257888867CFA}" type="slidenum">
              <a:rPr lang="fr-CA" smtClean="0"/>
              <a:pPr/>
              <a:t>17</a:t>
            </a:fld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7813362-BDAB-92E4-DE89-3572D65DE90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8387"/>
            <a:ext cx="12192000" cy="539613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369053A2-32B8-E255-18BF-AAEB8DADC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fr-CA" sz="3200" dirty="0"/>
              <a:t>Merci de votre attention!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DE833515-D4C5-3F0D-D8F4-016CB79AA7BD}"/>
              </a:ext>
            </a:extLst>
          </p:cNvPr>
          <p:cNvSpPr txBox="1"/>
          <p:nvPr/>
        </p:nvSpPr>
        <p:spPr>
          <a:xfrm>
            <a:off x="8525017" y="4432968"/>
            <a:ext cx="328124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 marR="5080" indent="-8509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chemeClr val="accent1">
                    <a:lumMod val="75000"/>
                  </a:schemeClr>
                </a:solidFill>
                <a:latin typeface="MigrationSansITCStd-Light"/>
                <a:cs typeface="MigrationSansITCStd-Light"/>
              </a:rPr>
              <a:t> </a:t>
            </a:r>
            <a:r>
              <a:rPr sz="2000" spc="-5" dirty="0">
                <a:solidFill>
                  <a:srgbClr val="FF9933"/>
                </a:solidFill>
                <a:latin typeface="MigrationSansITCStd-Light"/>
                <a:cs typeface="MigrationSansITCStd-Light"/>
              </a:rPr>
              <a:t> </a:t>
            </a:r>
            <a:r>
              <a:rPr lang="fr-CA" sz="2000" u="sng" spc="-20" dirty="0">
                <a:solidFill>
                  <a:srgbClr val="FF9933"/>
                </a:solidFill>
                <a:latin typeface="MigrationSansITCStd-Light"/>
                <a:cs typeface="MigrationSansITCStd-Light"/>
              </a:rPr>
              <a:t>Stephanie.Lavergne2@uqat.ca</a:t>
            </a:r>
            <a:endParaRPr sz="2000" u="sng" dirty="0">
              <a:solidFill>
                <a:schemeClr val="accent1">
                  <a:lumMod val="75000"/>
                </a:schemeClr>
              </a:solidFill>
              <a:latin typeface="MigrationSansITCStd-Light"/>
              <a:cs typeface="MigrationSansITCStd-Light"/>
            </a:endParaRPr>
          </a:p>
          <a:p>
            <a:pPr marL="138557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u</a:t>
            </a:r>
            <a:r>
              <a:rPr sz="2000" b="1" spc="-60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a</a:t>
            </a:r>
            <a:r>
              <a:rPr sz="2000" b="1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t.</a:t>
            </a:r>
            <a:r>
              <a:rPr sz="2000" b="1" spc="-65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c</a:t>
            </a:r>
            <a:r>
              <a:rPr sz="2000" b="1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a</a:t>
            </a:r>
            <a:endParaRPr sz="2000" dirty="0">
              <a:latin typeface="MigrationSansITCStd-Black"/>
              <a:cs typeface="MigrationSansITCStd-Black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7F0EAF0E-57E2-2179-DF1C-799E9043B208}"/>
              </a:ext>
            </a:extLst>
          </p:cNvPr>
          <p:cNvSpPr txBox="1"/>
          <p:nvPr/>
        </p:nvSpPr>
        <p:spPr>
          <a:xfrm>
            <a:off x="8762259" y="4817178"/>
            <a:ext cx="328124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 marR="5080" indent="-8509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chemeClr val="accent1">
                    <a:lumMod val="75000"/>
                  </a:schemeClr>
                </a:solidFill>
                <a:latin typeface="MigrationSansITCStd-Light"/>
                <a:cs typeface="MigrationSansITCStd-Light"/>
              </a:rPr>
              <a:t> </a:t>
            </a:r>
            <a:r>
              <a:rPr sz="2000" spc="-5" dirty="0">
                <a:solidFill>
                  <a:srgbClr val="FF9933"/>
                </a:solidFill>
                <a:latin typeface="MigrationSansITCStd-Light"/>
                <a:cs typeface="MigrationSansITCStd-Light"/>
              </a:rPr>
              <a:t> </a:t>
            </a:r>
            <a:r>
              <a:rPr lang="fr-CA" sz="2000" u="sng" spc="-20" dirty="0">
                <a:solidFill>
                  <a:srgbClr val="FF9933"/>
                </a:solidFill>
                <a:latin typeface="MigrationSansITCStd-Light"/>
                <a:cs typeface="MigrationSansITCStd-Light"/>
              </a:rPr>
              <a:t>Catherine.Therrien@uqat.ca</a:t>
            </a:r>
            <a:endParaRPr sz="2000" u="sng" dirty="0">
              <a:solidFill>
                <a:schemeClr val="accent1">
                  <a:lumMod val="75000"/>
                </a:schemeClr>
              </a:solidFill>
              <a:latin typeface="MigrationSansITCStd-Light"/>
              <a:cs typeface="MigrationSansITCStd-Light"/>
            </a:endParaRPr>
          </a:p>
          <a:p>
            <a:pPr marL="138557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u</a:t>
            </a:r>
            <a:r>
              <a:rPr sz="2000" b="1" spc="-60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a</a:t>
            </a:r>
            <a:r>
              <a:rPr sz="2000" b="1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t.</a:t>
            </a:r>
            <a:r>
              <a:rPr sz="2000" b="1" spc="-65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c</a:t>
            </a:r>
            <a:r>
              <a:rPr sz="2000" b="1" dirty="0">
                <a:solidFill>
                  <a:srgbClr val="FFFFFF"/>
                </a:solidFill>
                <a:latin typeface="MigrationSansITCStd-Black"/>
                <a:cs typeface="MigrationSansITCStd-Black"/>
              </a:rPr>
              <a:t>a</a:t>
            </a:r>
            <a:endParaRPr sz="2000" dirty="0">
              <a:latin typeface="MigrationSansITCStd-Black"/>
              <a:cs typeface="MigrationSansITCStd-Black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523FAC8-F532-329B-DFA5-050A5A7E0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621" y="3905747"/>
            <a:ext cx="2360041" cy="40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054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À bandes">
  <a:themeElements>
    <a:clrScheme name="Personnalisé 4">
      <a:dk1>
        <a:srgbClr val="2C2C2C"/>
      </a:dk1>
      <a:lt1>
        <a:srgbClr val="FFFFFF"/>
      </a:lt1>
      <a:dk2>
        <a:srgbClr val="BD582C"/>
      </a:dk2>
      <a:lt2>
        <a:srgbClr val="DDDDDD"/>
      </a:lt2>
      <a:accent1>
        <a:srgbClr val="FF9933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À bande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À bande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TM03090430[[fn=À bandes]]</Template>
  <TotalTime>1098</TotalTime>
  <Words>652</Words>
  <Application>Microsoft Office PowerPoint</Application>
  <PresentationFormat>Grand écran</PresentationFormat>
  <Paragraphs>129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Arial</vt:lpstr>
      <vt:lpstr>Arial Nova</vt:lpstr>
      <vt:lpstr>Calibri</vt:lpstr>
      <vt:lpstr>Corbel</vt:lpstr>
      <vt:lpstr>MigrationSansITCStd-Black</vt:lpstr>
      <vt:lpstr>MigrationSansITCStd-Light</vt:lpstr>
      <vt:lpstr>Wingdings</vt:lpstr>
      <vt:lpstr>À bandes</vt:lpstr>
      <vt:lpstr> Développement de la filière des grandes cultures biologiques en Abitibi-Témiscamingue</vt:lpstr>
      <vt:lpstr>Nos trois AXES</vt:lpstr>
      <vt:lpstr>recherche</vt:lpstr>
      <vt:lpstr>Questionnaire</vt:lpstr>
      <vt:lpstr>Comité scientifique </vt:lpstr>
      <vt:lpstr>Enjeux ciblés</vt:lpstr>
      <vt:lpstr>Réseau de fermes d’innovation</vt:lpstr>
      <vt:lpstr>Objectifs</vt:lpstr>
      <vt:lpstr>Membres</vt:lpstr>
      <vt:lpstr>activités</vt:lpstr>
      <vt:lpstr>Exemple IDEA- QC</vt:lpstr>
      <vt:lpstr>Exemple IDEA-QC</vt:lpstr>
      <vt:lpstr>Études technico-économiques</vt:lpstr>
      <vt:lpstr>Objectifs</vt:lpstr>
      <vt:lpstr>Méthodologie (phase 1)</vt:lpstr>
      <vt:lpstr>Comité économique</vt:lpstr>
      <vt:lpstr>Questions/commentaires?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Développement de la filière des grandes cultures biologiques en Abitibi-Témiscamingue</dc:title>
  <dc:creator>Lavergne, Stéphanie</dc:creator>
  <cp:lastModifiedBy>Thérèse Grenier</cp:lastModifiedBy>
  <cp:revision>26</cp:revision>
  <dcterms:created xsi:type="dcterms:W3CDTF">2022-08-29T15:37:08Z</dcterms:created>
  <dcterms:modified xsi:type="dcterms:W3CDTF">2023-03-30T00:49:05Z</dcterms:modified>
</cp:coreProperties>
</file>