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1"/>
  </p:sldMasterIdLst>
  <p:notesMasterIdLst>
    <p:notesMasterId r:id="rId9"/>
  </p:notesMasterIdLst>
  <p:sldIdLst>
    <p:sldId id="256" r:id="rId2"/>
    <p:sldId id="257" r:id="rId3"/>
    <p:sldId id="258" r:id="rId4"/>
    <p:sldId id="262" r:id="rId5"/>
    <p:sldId id="261" r:id="rId6"/>
    <p:sldId id="263" r:id="rId7"/>
    <p:sldId id="264" r:id="rId8"/>
  </p:sldIdLst>
  <p:sldSz cx="12192000" cy="6858000"/>
  <p:notesSz cx="7023100" cy="93091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25" autoAdjust="0"/>
    <p:restoredTop sz="94660"/>
  </p:normalViewPr>
  <p:slideViewPr>
    <p:cSldViewPr snapToGrid="0">
      <p:cViewPr varScale="1">
        <p:scale>
          <a:sx n="70" d="100"/>
          <a:sy n="70" d="100"/>
        </p:scale>
        <p:origin x="654" y="6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43238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C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978275" y="0"/>
            <a:ext cx="3043238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22498D8-6ABF-4FF8-9FA8-77DB567AB145}" type="datetimeFigureOut">
              <a:rPr lang="fr-CA" smtClean="0"/>
              <a:pPr/>
              <a:t>2023-03-29</a:t>
            </a:fld>
            <a:endParaRPr lang="fr-C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719138" y="1163638"/>
            <a:ext cx="5584825" cy="31416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C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701675" y="4479925"/>
            <a:ext cx="5619750" cy="36655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842375"/>
            <a:ext cx="3043238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C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978275" y="8842375"/>
            <a:ext cx="3043238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38D2CF2-F90A-4072-AE11-35B50D7F415C}" type="slidenum">
              <a:rPr lang="fr-CA" smtClean="0"/>
              <a:pPr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9258218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0A9F82-4A14-45B5-B311-654F01C39515}" type="datetimeFigureOut">
              <a:rPr lang="fr-CA" smtClean="0"/>
              <a:pPr/>
              <a:t>2023-03-29</a:t>
            </a:fld>
            <a:endParaRPr lang="fr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C9EAC3CE-C507-4410-8994-8A3D2F6FEEAA}" type="slidenum">
              <a:rPr lang="fr-CA" smtClean="0"/>
              <a:pPr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6297245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0A9F82-4A14-45B5-B311-654F01C39515}" type="datetimeFigureOut">
              <a:rPr lang="fr-CA" smtClean="0"/>
              <a:pPr/>
              <a:t>2023-03-29</a:t>
            </a:fld>
            <a:endParaRPr lang="fr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EAC3CE-C507-4410-8994-8A3D2F6FEEAA}" type="slidenum">
              <a:rPr lang="fr-CA" smtClean="0"/>
              <a:pPr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41730207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0A9F82-4A14-45B5-B311-654F01C39515}" type="datetimeFigureOut">
              <a:rPr lang="fr-CA" smtClean="0"/>
              <a:pPr/>
              <a:t>2023-03-29</a:t>
            </a:fld>
            <a:endParaRPr lang="fr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C9EAC3CE-C507-4410-8994-8A3D2F6FEEAA}" type="slidenum">
              <a:rPr lang="fr-CA" smtClean="0"/>
              <a:pPr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1724452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0A9F82-4A14-45B5-B311-654F01C39515}" type="datetimeFigureOut">
              <a:rPr lang="fr-CA" smtClean="0"/>
              <a:pPr/>
              <a:t>2023-03-29</a:t>
            </a:fld>
            <a:endParaRPr lang="fr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C9EAC3CE-C507-4410-8994-8A3D2F6FEEAA}" type="slidenum">
              <a:rPr lang="fr-CA" smtClean="0"/>
              <a:pPr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2635708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0A9F82-4A14-45B5-B311-654F01C39515}" type="datetimeFigureOut">
              <a:rPr lang="fr-CA" smtClean="0"/>
              <a:pPr/>
              <a:t>2023-03-29</a:t>
            </a:fld>
            <a:endParaRPr lang="fr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C9EAC3CE-C507-4410-8994-8A3D2F6FEEAA}" type="slidenum">
              <a:rPr lang="fr-CA" smtClean="0"/>
              <a:pPr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8109908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0A9F82-4A14-45B5-B311-654F01C39515}" type="datetimeFigureOut">
              <a:rPr lang="fr-CA" smtClean="0"/>
              <a:pPr/>
              <a:t>2023-03-29</a:t>
            </a:fld>
            <a:endParaRPr lang="fr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EAC3CE-C507-4410-8994-8A3D2F6FEEAA}" type="slidenum">
              <a:rPr lang="fr-CA" smtClean="0"/>
              <a:pPr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5230481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0A9F82-4A14-45B5-B311-654F01C39515}" type="datetimeFigureOut">
              <a:rPr lang="fr-CA" smtClean="0"/>
              <a:pPr/>
              <a:t>2023-03-29</a:t>
            </a:fld>
            <a:endParaRPr lang="fr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EAC3CE-C507-4410-8994-8A3D2F6FEEAA}" type="slidenum">
              <a:rPr lang="fr-CA" smtClean="0"/>
              <a:pPr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4106767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0A9F82-4A14-45B5-B311-654F01C39515}" type="datetimeFigureOut">
              <a:rPr lang="fr-CA" smtClean="0"/>
              <a:pPr/>
              <a:t>2023-03-29</a:t>
            </a:fld>
            <a:endParaRPr lang="fr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EAC3CE-C507-4410-8994-8A3D2F6FEEAA}" type="slidenum">
              <a:rPr lang="fr-CA" smtClean="0"/>
              <a:pPr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3109574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0A9F82-4A14-45B5-B311-654F01C39515}" type="datetimeFigureOut">
              <a:rPr lang="fr-CA" smtClean="0"/>
              <a:pPr/>
              <a:t>2023-03-29</a:t>
            </a:fld>
            <a:endParaRPr lang="fr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C9EAC3CE-C507-4410-8994-8A3D2F6FEEAA}" type="slidenum">
              <a:rPr lang="fr-CA" smtClean="0"/>
              <a:pPr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41111497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 et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0A9F82-4A14-45B5-B311-654F01C39515}" type="datetimeFigureOut">
              <a:rPr lang="fr-CA" smtClean="0"/>
              <a:pPr/>
              <a:t>2023-03-29</a:t>
            </a:fld>
            <a:endParaRPr lang="fr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C9EAC3CE-C507-4410-8994-8A3D2F6FEEAA}" type="slidenum">
              <a:rPr lang="fr-CA" smtClean="0"/>
              <a:pPr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40370190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tion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0A9F82-4A14-45B5-B311-654F01C39515}" type="datetimeFigureOut">
              <a:rPr lang="fr-CA" smtClean="0"/>
              <a:pPr/>
              <a:t>2023-03-29</a:t>
            </a:fld>
            <a:endParaRPr lang="fr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C9EAC3CE-C507-4410-8994-8A3D2F6FEEAA}" type="slidenum">
              <a:rPr lang="fr-CA" smtClean="0"/>
              <a:pPr/>
              <a:t>‹N°›</a:t>
            </a:fld>
            <a:endParaRPr lang="fr-CA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28685748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e n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0A9F82-4A14-45B5-B311-654F01C39515}" type="datetimeFigureOut">
              <a:rPr lang="fr-CA" smtClean="0"/>
              <a:pPr/>
              <a:t>2023-03-29</a:t>
            </a:fld>
            <a:endParaRPr lang="fr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C9EAC3CE-C507-4410-8994-8A3D2F6FEEAA}" type="slidenum">
              <a:rPr lang="fr-CA" smtClean="0"/>
              <a:pPr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96361523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e nom cit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0A9F82-4A14-45B5-B311-654F01C39515}" type="datetimeFigureOut">
              <a:rPr lang="fr-CA" smtClean="0"/>
              <a:pPr/>
              <a:t>2023-03-29</a:t>
            </a:fld>
            <a:endParaRPr lang="fr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C9EAC3CE-C507-4410-8994-8A3D2F6FEEAA}" type="slidenum">
              <a:rPr lang="fr-CA" smtClean="0"/>
              <a:pPr/>
              <a:t>‹N°›</a:t>
            </a:fld>
            <a:endParaRPr lang="fr-CA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47026246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rai ou fau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0A9F82-4A14-45B5-B311-654F01C39515}" type="datetimeFigureOut">
              <a:rPr lang="fr-CA" smtClean="0"/>
              <a:pPr/>
              <a:t>2023-03-29</a:t>
            </a:fld>
            <a:endParaRPr lang="fr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C9EAC3CE-C507-4410-8994-8A3D2F6FEEAA}" type="slidenum">
              <a:rPr lang="fr-CA" smtClean="0"/>
              <a:pPr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402800744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0A9F82-4A14-45B5-B311-654F01C39515}" type="datetimeFigureOut">
              <a:rPr lang="fr-CA" smtClean="0"/>
              <a:pPr/>
              <a:t>2023-03-29</a:t>
            </a:fld>
            <a:endParaRPr lang="fr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EAC3CE-C507-4410-8994-8A3D2F6FEEAA}" type="slidenum">
              <a:rPr lang="fr-CA" smtClean="0"/>
              <a:pPr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56228172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0A9F82-4A14-45B5-B311-654F01C39515}" type="datetimeFigureOut">
              <a:rPr lang="fr-CA" smtClean="0"/>
              <a:pPr/>
              <a:t>2023-03-29</a:t>
            </a:fld>
            <a:endParaRPr lang="fr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EAC3CE-C507-4410-8994-8A3D2F6FEEAA}" type="slidenum">
              <a:rPr lang="fr-CA" smtClean="0"/>
              <a:pPr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622215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0A9F82-4A14-45B5-B311-654F01C39515}" type="datetimeFigureOut">
              <a:rPr lang="fr-CA" smtClean="0"/>
              <a:pPr/>
              <a:t>2023-03-29</a:t>
            </a:fld>
            <a:endParaRPr lang="fr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C9EAC3CE-C507-4410-8994-8A3D2F6FEEAA}" type="slidenum">
              <a:rPr lang="fr-CA" smtClean="0"/>
              <a:pPr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1247798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  <p:sldLayoutId id="2147483693" r:id="rId15"/>
    <p:sldLayoutId id="2147483694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5" name="Rectangle 24">
            <a:extLst>
              <a:ext uri="{FF2B5EF4-FFF2-40B4-BE49-F238E27FC236}">
                <a16:creationId xmlns:a16="http://schemas.microsoft.com/office/drawing/2014/main" id="{FA94DED7-0A28-4AD9-8747-E941132250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88952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6F175609-91A3-416E-BC3D-7548FDE029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7620" y="-1"/>
            <a:ext cx="12207240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9A3B0D54-9DF0-4FF8-A0AA-B4234DF358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-1" y="0"/>
            <a:ext cx="4639734" cy="6858000"/>
          </a:xfrm>
          <a:prstGeom prst="rect">
            <a:avLst/>
          </a:prstGeom>
          <a:solidFill>
            <a:schemeClr val="bg2">
              <a:lumMod val="1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11" name="Image 10" descr="Une image contenant herbe, extérieur, ciel, bâtiment">
            <a:extLst>
              <a:ext uri="{FF2B5EF4-FFF2-40B4-BE49-F238E27FC236}">
                <a16:creationId xmlns:a16="http://schemas.microsoft.com/office/drawing/2014/main" id="{6D7CE3E0-F1D6-2F13-DBFF-CD46836A372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354" r="19822" b="9091"/>
          <a:stretch/>
        </p:blipFill>
        <p:spPr>
          <a:xfrm>
            <a:off x="3726180" y="10"/>
            <a:ext cx="8465819" cy="6857990"/>
          </a:xfrm>
          <a:prstGeom prst="rect">
            <a:avLst/>
          </a:prstGeom>
        </p:spPr>
      </p:pic>
      <p:sp>
        <p:nvSpPr>
          <p:cNvPr id="31" name="Freeform 5">
            <a:extLst>
              <a:ext uri="{FF2B5EF4-FFF2-40B4-BE49-F238E27FC236}">
                <a16:creationId xmlns:a16="http://schemas.microsoft.com/office/drawing/2014/main" id="{64D236DE-BD07-488F-B236-DDEEFFF720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0" y="5033007"/>
            <a:ext cx="5404022" cy="857047"/>
          </a:xfrm>
          <a:custGeom>
            <a:avLst/>
            <a:gdLst>
              <a:gd name="T0" fmla="*/ 1114 w 1117"/>
              <a:gd name="T1" fmla="*/ 77 h 163"/>
              <a:gd name="T2" fmla="*/ 1040 w 1117"/>
              <a:gd name="T3" fmla="*/ 3 h 163"/>
              <a:gd name="T4" fmla="*/ 1039 w 1117"/>
              <a:gd name="T5" fmla="*/ 2 h 163"/>
              <a:gd name="T6" fmla="*/ 1034 w 1117"/>
              <a:gd name="T7" fmla="*/ 0 h 163"/>
              <a:gd name="T8" fmla="*/ 578 w 1117"/>
              <a:gd name="T9" fmla="*/ 0 h 163"/>
              <a:gd name="T10" fmla="*/ 562 w 1117"/>
              <a:gd name="T11" fmla="*/ 0 h 163"/>
              <a:gd name="T12" fmla="*/ 440 w 1117"/>
              <a:gd name="T13" fmla="*/ 0 h 163"/>
              <a:gd name="T14" fmla="*/ 106 w 1117"/>
              <a:gd name="T15" fmla="*/ 0 h 163"/>
              <a:gd name="T16" fmla="*/ 0 w 1117"/>
              <a:gd name="T17" fmla="*/ 0 h 163"/>
              <a:gd name="T18" fmla="*/ 0 w 1117"/>
              <a:gd name="T19" fmla="*/ 163 h 163"/>
              <a:gd name="T20" fmla="*/ 106 w 1117"/>
              <a:gd name="T21" fmla="*/ 163 h 163"/>
              <a:gd name="T22" fmla="*/ 440 w 1117"/>
              <a:gd name="T23" fmla="*/ 163 h 163"/>
              <a:gd name="T24" fmla="*/ 562 w 1117"/>
              <a:gd name="T25" fmla="*/ 163 h 163"/>
              <a:gd name="T26" fmla="*/ 578 w 1117"/>
              <a:gd name="T27" fmla="*/ 163 h 163"/>
              <a:gd name="T28" fmla="*/ 1034 w 1117"/>
              <a:gd name="T29" fmla="*/ 163 h 163"/>
              <a:gd name="T30" fmla="*/ 1039 w 1117"/>
              <a:gd name="T31" fmla="*/ 161 h 163"/>
              <a:gd name="T32" fmla="*/ 1040 w 1117"/>
              <a:gd name="T33" fmla="*/ 160 h 163"/>
              <a:gd name="T34" fmla="*/ 1114 w 1117"/>
              <a:gd name="T35" fmla="*/ 86 h 163"/>
              <a:gd name="T36" fmla="*/ 1114 w 1117"/>
              <a:gd name="T37" fmla="*/ 77 h 1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1117" h="163">
                <a:moveTo>
                  <a:pt x="1114" y="77"/>
                </a:moveTo>
                <a:cubicBezTo>
                  <a:pt x="1040" y="3"/>
                  <a:pt x="1040" y="3"/>
                  <a:pt x="1040" y="3"/>
                </a:cubicBezTo>
                <a:cubicBezTo>
                  <a:pt x="1040" y="2"/>
                  <a:pt x="1039" y="2"/>
                  <a:pt x="1039" y="2"/>
                </a:cubicBezTo>
                <a:cubicBezTo>
                  <a:pt x="1038" y="1"/>
                  <a:pt x="1036" y="0"/>
                  <a:pt x="1034" y="0"/>
                </a:cubicBezTo>
                <a:cubicBezTo>
                  <a:pt x="578" y="0"/>
                  <a:pt x="578" y="0"/>
                  <a:pt x="578" y="0"/>
                </a:cubicBezTo>
                <a:cubicBezTo>
                  <a:pt x="562" y="0"/>
                  <a:pt x="562" y="0"/>
                  <a:pt x="562" y="0"/>
                </a:cubicBezTo>
                <a:cubicBezTo>
                  <a:pt x="440" y="0"/>
                  <a:pt x="440" y="0"/>
                  <a:pt x="440" y="0"/>
                </a:cubicBezTo>
                <a:cubicBezTo>
                  <a:pt x="106" y="0"/>
                  <a:pt x="106" y="0"/>
                  <a:pt x="106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3"/>
                  <a:pt x="0" y="163"/>
                  <a:pt x="0" y="163"/>
                </a:cubicBezTo>
                <a:cubicBezTo>
                  <a:pt x="106" y="163"/>
                  <a:pt x="106" y="163"/>
                  <a:pt x="106" y="163"/>
                </a:cubicBezTo>
                <a:cubicBezTo>
                  <a:pt x="440" y="163"/>
                  <a:pt x="440" y="163"/>
                  <a:pt x="440" y="163"/>
                </a:cubicBezTo>
                <a:cubicBezTo>
                  <a:pt x="562" y="163"/>
                  <a:pt x="562" y="163"/>
                  <a:pt x="562" y="163"/>
                </a:cubicBezTo>
                <a:cubicBezTo>
                  <a:pt x="578" y="163"/>
                  <a:pt x="578" y="163"/>
                  <a:pt x="578" y="163"/>
                </a:cubicBezTo>
                <a:cubicBezTo>
                  <a:pt x="1034" y="163"/>
                  <a:pt x="1034" y="163"/>
                  <a:pt x="1034" y="163"/>
                </a:cubicBezTo>
                <a:cubicBezTo>
                  <a:pt x="1036" y="163"/>
                  <a:pt x="1038" y="162"/>
                  <a:pt x="1039" y="161"/>
                </a:cubicBezTo>
                <a:cubicBezTo>
                  <a:pt x="1039" y="160"/>
                  <a:pt x="1040" y="160"/>
                  <a:pt x="1040" y="160"/>
                </a:cubicBezTo>
                <a:cubicBezTo>
                  <a:pt x="1114" y="86"/>
                  <a:pt x="1114" y="86"/>
                  <a:pt x="1114" y="86"/>
                </a:cubicBezTo>
                <a:cubicBezTo>
                  <a:pt x="1117" y="83"/>
                  <a:pt x="1117" y="79"/>
                  <a:pt x="1114" y="77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C27438C1-8626-54F9-CA58-C767C50B03F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6304" y="5189400"/>
            <a:ext cx="4791456" cy="544260"/>
          </a:xfrm>
        </p:spPr>
        <p:txBody>
          <a:bodyPr anchor="ctr">
            <a:noAutofit/>
          </a:bodyPr>
          <a:lstStyle/>
          <a:p>
            <a:r>
              <a:rPr lang="fr-CA" dirty="0">
                <a:solidFill>
                  <a:srgbClr val="FEFFFF"/>
                </a:solidFill>
              </a:rPr>
              <a:t>Laboratoire d’analyse agricole de l’UQAT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7BAC7535-BB9C-433B-5FF5-769F99544876}"/>
              </a:ext>
            </a:extLst>
          </p:cNvPr>
          <p:cNvSpPr txBox="1"/>
          <p:nvPr/>
        </p:nvSpPr>
        <p:spPr>
          <a:xfrm>
            <a:off x="475488" y="6119599"/>
            <a:ext cx="3190409" cy="518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CA" sz="1200" dirty="0">
                <a:solidFill>
                  <a:schemeClr val="bg1"/>
                </a:solidFill>
              </a:rPr>
              <a:t>Présentation Journée de la recherche</a:t>
            </a:r>
          </a:p>
          <a:p>
            <a:pPr algn="r">
              <a:lnSpc>
                <a:spcPct val="150000"/>
              </a:lnSpc>
            </a:pPr>
            <a:r>
              <a:rPr lang="fr-CA" sz="1200" dirty="0">
                <a:solidFill>
                  <a:schemeClr val="bg1"/>
                </a:solidFill>
              </a:rPr>
              <a:t>24 novembre 2022</a:t>
            </a:r>
          </a:p>
        </p:txBody>
      </p:sp>
    </p:spTree>
    <p:extLst>
      <p:ext uri="{BB962C8B-B14F-4D97-AF65-F5344CB8AC3E}">
        <p14:creationId xmlns:p14="http://schemas.microsoft.com/office/powerpoint/2010/main" val="24349173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13B633B-39A0-B3B9-B387-6B8221089A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747490"/>
          </a:xfrm>
        </p:spPr>
        <p:txBody>
          <a:bodyPr>
            <a:normAutofit fontScale="90000"/>
          </a:bodyPr>
          <a:lstStyle/>
          <a:p>
            <a:r>
              <a:rPr lang="fr-CA" dirty="0"/>
              <a:t>Laboratoire d’analyse agricole de l’UQAT</a:t>
            </a:r>
            <a:br>
              <a:rPr lang="fr-CA" dirty="0"/>
            </a:br>
            <a:endParaRPr lang="fr-CA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8D8DC1C-1CAE-BFF5-4887-5CA9E6349C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92925" y="1792224"/>
            <a:ext cx="8727347" cy="3191256"/>
          </a:xfrm>
        </p:spPr>
        <p:txBody>
          <a:bodyPr>
            <a:normAutofit/>
          </a:bodyPr>
          <a:lstStyle/>
          <a:p>
            <a:r>
              <a:rPr lang="fr-CA" sz="2000" dirty="0"/>
              <a:t>Un bref historique</a:t>
            </a:r>
          </a:p>
          <a:p>
            <a:endParaRPr lang="fr-CA" sz="2000" dirty="0"/>
          </a:p>
          <a:p>
            <a:pPr lvl="1">
              <a:buFont typeface="Wingdings" panose="05000000000000000000" pitchFamily="2" charset="2"/>
              <a:buChar char="§"/>
            </a:pPr>
            <a:r>
              <a:rPr lang="fr-CA" sz="2000" dirty="0"/>
              <a:t>1997 Création de l’URDAAT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fr-CA" sz="2000" dirty="0"/>
              <a:t>2011 Inauguration de la Station de recherche en agroalimentaire de l’Abitibi-Témiscamingue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fr-CA" sz="2000" dirty="0">
                <a:solidFill>
                  <a:srgbClr val="C00000"/>
                </a:solidFill>
              </a:rPr>
              <a:t>2019 Création du Laboratoire d’analyse agricole (LAA)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fr-CA" sz="2000" dirty="0"/>
              <a:t>2021 Ouverture du LAA à la clientèle externe</a:t>
            </a:r>
          </a:p>
        </p:txBody>
      </p:sp>
    </p:spTree>
    <p:extLst>
      <p:ext uri="{BB962C8B-B14F-4D97-AF65-F5344CB8AC3E}">
        <p14:creationId xmlns:p14="http://schemas.microsoft.com/office/powerpoint/2010/main" val="3301250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13B633B-39A0-B3B9-B387-6B8221089A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747490"/>
          </a:xfrm>
        </p:spPr>
        <p:txBody>
          <a:bodyPr>
            <a:normAutofit fontScale="90000"/>
          </a:bodyPr>
          <a:lstStyle/>
          <a:p>
            <a:r>
              <a:rPr lang="fr-CA" dirty="0"/>
              <a:t>Laboratoire d’analyse agricole de l’UQAT</a:t>
            </a:r>
            <a:br>
              <a:rPr lang="fr-CA" dirty="0"/>
            </a:br>
            <a:endParaRPr lang="fr-CA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8D8DC1C-1CAE-BFF5-4887-5CA9E6349C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536192"/>
            <a:ext cx="8915400" cy="4375030"/>
          </a:xfrm>
        </p:spPr>
        <p:txBody>
          <a:bodyPr/>
          <a:lstStyle/>
          <a:p>
            <a:r>
              <a:rPr lang="fr-CA" sz="2400" dirty="0"/>
              <a:t>Un laboratoire à vocation double</a:t>
            </a:r>
          </a:p>
          <a:p>
            <a:endParaRPr lang="fr-CA" dirty="0"/>
          </a:p>
          <a:p>
            <a:pPr marL="800100" lvl="1" indent="-342900">
              <a:buFont typeface="+mj-lt"/>
              <a:buAutoNum type="arabicPeriod"/>
            </a:pPr>
            <a:r>
              <a:rPr lang="fr-CA" sz="1800" b="1" dirty="0"/>
              <a:t>Supporter la recherche à l’UQAT</a:t>
            </a:r>
          </a:p>
          <a:p>
            <a:pPr marL="1200150" lvl="2" indent="-342900">
              <a:buFont typeface="Wingdings" panose="05000000000000000000" pitchFamily="2" charset="2"/>
              <a:buChar char="§"/>
            </a:pPr>
            <a:r>
              <a:rPr lang="fr-CA" sz="1600" dirty="0"/>
              <a:t>1 professeur à l’URDAAT et 13 étudiants gradués (maitrise &amp; doctorat)</a:t>
            </a:r>
          </a:p>
          <a:p>
            <a:pPr marL="1200150" lvl="2" indent="-342900">
              <a:buFont typeface="Wingdings" panose="05000000000000000000" pitchFamily="2" charset="2"/>
              <a:buChar char="§"/>
            </a:pPr>
            <a:r>
              <a:rPr lang="fr-CA" sz="1600" dirty="0"/>
              <a:t>Caractère académique et « </a:t>
            </a:r>
            <a:r>
              <a:rPr lang="fr-CA" sz="1600" dirty="0">
                <a:solidFill>
                  <a:srgbClr val="C00000"/>
                </a:solidFill>
              </a:rPr>
              <a:t>participatif</a:t>
            </a:r>
            <a:r>
              <a:rPr lang="fr-CA" sz="1600" dirty="0"/>
              <a:t> » des projets analytiques</a:t>
            </a:r>
          </a:p>
          <a:p>
            <a:pPr marL="1200150" lvl="2" indent="-342900">
              <a:buFont typeface="Wingdings" panose="05000000000000000000" pitchFamily="2" charset="2"/>
              <a:buChar char="§"/>
            </a:pPr>
            <a:r>
              <a:rPr lang="fr-CA" sz="1600" dirty="0"/>
              <a:t>URDAAT mais aussi IRF et IRME, deux instituts de l’UQAT</a:t>
            </a:r>
          </a:p>
          <a:p>
            <a:pPr marL="800100" lvl="1" indent="-342900">
              <a:buFont typeface="+mj-lt"/>
              <a:buAutoNum type="arabicPeriod"/>
            </a:pPr>
            <a:r>
              <a:rPr lang="fr-CA" sz="1800" b="1" dirty="0"/>
              <a:t>Desservir les agriculteurs locaux: Québec &amp; Ontario</a:t>
            </a:r>
          </a:p>
          <a:p>
            <a:pPr marL="1200150" lvl="2" indent="-342900">
              <a:buFont typeface="Wingdings" panose="05000000000000000000" pitchFamily="2" charset="2"/>
              <a:buChar char="§"/>
            </a:pPr>
            <a:r>
              <a:rPr lang="fr-CA" sz="1600" dirty="0"/>
              <a:t>Déjà disponible pour analyses de fourrage et ensilage</a:t>
            </a:r>
          </a:p>
          <a:p>
            <a:pPr marL="1200150" lvl="2" indent="-342900">
              <a:buFont typeface="Wingdings" panose="05000000000000000000" pitchFamily="2" charset="2"/>
              <a:buChar char="§"/>
            </a:pPr>
            <a:r>
              <a:rPr lang="fr-CA" sz="1600" dirty="0"/>
              <a:t>Accréditations requises (CEAEQ et OMAFRA)</a:t>
            </a:r>
          </a:p>
          <a:p>
            <a:pPr marL="1200150" lvl="2" indent="-342900">
              <a:buFont typeface="Wingdings" panose="05000000000000000000" pitchFamily="2" charset="2"/>
              <a:buChar char="§"/>
            </a:pPr>
            <a:r>
              <a:rPr lang="fr-CA" sz="1600" dirty="0"/>
              <a:t>Québec: Domaines requis pour PAEF</a:t>
            </a:r>
            <a:endParaRPr lang="fr-CA" sz="16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14855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F7E42047-F7E7-4687-BBE0-D4BDC8E77B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7620" y="-1"/>
            <a:ext cx="12207240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8D6F839A-C8D9-4FBC-8EFD-9E56D12F4C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2906785" y="228600"/>
            <a:ext cx="2851523" cy="6638625"/>
            <a:chOff x="2487613" y="285750"/>
            <a:chExt cx="2428875" cy="5654676"/>
          </a:xfrm>
        </p:grpSpPr>
        <p:sp>
          <p:nvSpPr>
            <p:cNvPr id="13" name="Freeform 11">
              <a:extLst>
                <a:ext uri="{FF2B5EF4-FFF2-40B4-BE49-F238E27FC236}">
                  <a16:creationId xmlns:a16="http://schemas.microsoft.com/office/drawing/2014/main" id="{D1F0D09B-BA85-41B1-A8DE-73728B72E59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4" name="Freeform 12">
              <a:extLst>
                <a:ext uri="{FF2B5EF4-FFF2-40B4-BE49-F238E27FC236}">
                  <a16:creationId xmlns:a16="http://schemas.microsoft.com/office/drawing/2014/main" id="{FB2D0F0C-3A27-4FC3-A6A3-D2095D9B243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5" name="Freeform 13">
              <a:extLst>
                <a:ext uri="{FF2B5EF4-FFF2-40B4-BE49-F238E27FC236}">
                  <a16:creationId xmlns:a16="http://schemas.microsoft.com/office/drawing/2014/main" id="{FA1C69EF-E6E6-4BDD-B62F-637FC9F3C33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6" name="Freeform 14">
              <a:extLst>
                <a:ext uri="{FF2B5EF4-FFF2-40B4-BE49-F238E27FC236}">
                  <a16:creationId xmlns:a16="http://schemas.microsoft.com/office/drawing/2014/main" id="{75B4F36E-07F6-4E6F-A9D9-A7F6D9585A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7" name="Freeform 15">
              <a:extLst>
                <a:ext uri="{FF2B5EF4-FFF2-40B4-BE49-F238E27FC236}">
                  <a16:creationId xmlns:a16="http://schemas.microsoft.com/office/drawing/2014/main" id="{7D9136C7-12F1-4F21-A438-ED7668DDFA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8" name="Freeform 16">
              <a:extLst>
                <a:ext uri="{FF2B5EF4-FFF2-40B4-BE49-F238E27FC236}">
                  <a16:creationId xmlns:a16="http://schemas.microsoft.com/office/drawing/2014/main" id="{C718EF12-B769-45D9-9B6E-7AEAA3108A2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9" name="Freeform 17">
              <a:extLst>
                <a:ext uri="{FF2B5EF4-FFF2-40B4-BE49-F238E27FC236}">
                  <a16:creationId xmlns:a16="http://schemas.microsoft.com/office/drawing/2014/main" id="{534EAD53-3968-459E-B27C-09126A0FE31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0" name="Freeform 18">
              <a:extLst>
                <a:ext uri="{FF2B5EF4-FFF2-40B4-BE49-F238E27FC236}">
                  <a16:creationId xmlns:a16="http://schemas.microsoft.com/office/drawing/2014/main" id="{67658BFE-59E2-4A2D-9E8A-18F81C350BB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1" name="Freeform 19">
              <a:extLst>
                <a:ext uri="{FF2B5EF4-FFF2-40B4-BE49-F238E27FC236}">
                  <a16:creationId xmlns:a16="http://schemas.microsoft.com/office/drawing/2014/main" id="{3FEC8A9E-385D-4407-9671-E3023802296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2" name="Freeform 20">
              <a:extLst>
                <a:ext uri="{FF2B5EF4-FFF2-40B4-BE49-F238E27FC236}">
                  <a16:creationId xmlns:a16="http://schemas.microsoft.com/office/drawing/2014/main" id="{EFC82234-632C-4B76-A8FF-2C9C0DCA682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3" name="Freeform 21">
              <a:extLst>
                <a:ext uri="{FF2B5EF4-FFF2-40B4-BE49-F238E27FC236}">
                  <a16:creationId xmlns:a16="http://schemas.microsoft.com/office/drawing/2014/main" id="{662A4DB3-C195-4230-953D-307E4100FEB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4" name="Freeform 22">
              <a:extLst>
                <a:ext uri="{FF2B5EF4-FFF2-40B4-BE49-F238E27FC236}">
                  <a16:creationId xmlns:a16="http://schemas.microsoft.com/office/drawing/2014/main" id="{94D310CF-9541-4CD7-855B-E2E1EF3437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70EDA856-A216-4EEC-9AB6-A59FFC7036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2747733" y="-786"/>
            <a:ext cx="2356675" cy="6854040"/>
            <a:chOff x="6627813" y="194833"/>
            <a:chExt cx="1952625" cy="5678918"/>
          </a:xfrm>
        </p:grpSpPr>
        <p:sp>
          <p:nvSpPr>
            <p:cNvPr id="27" name="Freeform 27">
              <a:extLst>
                <a:ext uri="{FF2B5EF4-FFF2-40B4-BE49-F238E27FC236}">
                  <a16:creationId xmlns:a16="http://schemas.microsoft.com/office/drawing/2014/main" id="{36F815B8-AFA8-45E9-A3D1-977F2D1921F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8" name="Freeform 28">
              <a:extLst>
                <a:ext uri="{FF2B5EF4-FFF2-40B4-BE49-F238E27FC236}">
                  <a16:creationId xmlns:a16="http://schemas.microsoft.com/office/drawing/2014/main" id="{5D8FF653-8B3F-4B96-904D-1A4482EAEE4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9" name="Freeform 29">
              <a:extLst>
                <a:ext uri="{FF2B5EF4-FFF2-40B4-BE49-F238E27FC236}">
                  <a16:creationId xmlns:a16="http://schemas.microsoft.com/office/drawing/2014/main" id="{4DD2E775-AB45-4AF1-B5B7-54948CFB987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30" name="Freeform 30">
              <a:extLst>
                <a:ext uri="{FF2B5EF4-FFF2-40B4-BE49-F238E27FC236}">
                  <a16:creationId xmlns:a16="http://schemas.microsoft.com/office/drawing/2014/main" id="{7BDE7E7B-E3AA-4A24-8F9D-CE77C96CA2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31" name="Freeform 31">
              <a:extLst>
                <a:ext uri="{FF2B5EF4-FFF2-40B4-BE49-F238E27FC236}">
                  <a16:creationId xmlns:a16="http://schemas.microsoft.com/office/drawing/2014/main" id="{D129CAA9-35E5-48CE-88AE-9806695CB85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32" name="Freeform 32">
              <a:extLst>
                <a:ext uri="{FF2B5EF4-FFF2-40B4-BE49-F238E27FC236}">
                  <a16:creationId xmlns:a16="http://schemas.microsoft.com/office/drawing/2014/main" id="{A73989FF-4EFF-4181-81A4-72EF2E67DB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33" name="Freeform 33">
              <a:extLst>
                <a:ext uri="{FF2B5EF4-FFF2-40B4-BE49-F238E27FC236}">
                  <a16:creationId xmlns:a16="http://schemas.microsoft.com/office/drawing/2014/main" id="{8C2C17BD-8FA0-4F42-B2CD-5E5A9F54298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34" name="Freeform 34">
              <a:extLst>
                <a:ext uri="{FF2B5EF4-FFF2-40B4-BE49-F238E27FC236}">
                  <a16:creationId xmlns:a16="http://schemas.microsoft.com/office/drawing/2014/main" id="{EEE99CF3-AD71-46FB-8E7D-67825F7816E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35" name="Freeform 35">
              <a:extLst>
                <a:ext uri="{FF2B5EF4-FFF2-40B4-BE49-F238E27FC236}">
                  <a16:creationId xmlns:a16="http://schemas.microsoft.com/office/drawing/2014/main" id="{D0F9D5ED-7591-4E88-9FDA-4C1DC47E9D4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36" name="Freeform 36">
              <a:extLst>
                <a:ext uri="{FF2B5EF4-FFF2-40B4-BE49-F238E27FC236}">
                  <a16:creationId xmlns:a16="http://schemas.microsoft.com/office/drawing/2014/main" id="{88FA7C13-D80D-4514-B9DB-87AE076ACED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37" name="Freeform 37">
              <a:extLst>
                <a:ext uri="{FF2B5EF4-FFF2-40B4-BE49-F238E27FC236}">
                  <a16:creationId xmlns:a16="http://schemas.microsoft.com/office/drawing/2014/main" id="{202C78DF-D842-450B-A87D-E035719E4EB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38" name="Freeform 38">
              <a:extLst>
                <a:ext uri="{FF2B5EF4-FFF2-40B4-BE49-F238E27FC236}">
                  <a16:creationId xmlns:a16="http://schemas.microsoft.com/office/drawing/2014/main" id="{A4789F83-2423-47F8-8958-48E477BAE0C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2" name="Titre 1">
            <a:extLst>
              <a:ext uri="{FF2B5EF4-FFF2-40B4-BE49-F238E27FC236}">
                <a16:creationId xmlns:a16="http://schemas.microsoft.com/office/drawing/2014/main" id="{E13B633B-39A0-B3B9-B387-6B8221089A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59520" y="624110"/>
            <a:ext cx="6845092" cy="1280890"/>
          </a:xfrm>
        </p:spPr>
        <p:txBody>
          <a:bodyPr>
            <a:normAutofit/>
          </a:bodyPr>
          <a:lstStyle/>
          <a:p>
            <a:r>
              <a:rPr lang="fr-CA" dirty="0"/>
              <a:t>Offre analytique régulière</a:t>
            </a:r>
            <a:br>
              <a:rPr lang="fr-CA" dirty="0"/>
            </a:br>
            <a:endParaRPr lang="fr-CA" dirty="0"/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2C509E7A-337A-4664-BEC2-03F9BCA0A4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71632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2" name="Freeform 11">
            <a:extLst>
              <a:ext uri="{FF2B5EF4-FFF2-40B4-BE49-F238E27FC236}">
                <a16:creationId xmlns:a16="http://schemas.microsoft.com/office/drawing/2014/main" id="{D9AB99AB-E300-4B19-97C3-9A12EA3C7B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V="1">
            <a:off x="2716320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pic>
        <p:nvPicPr>
          <p:cNvPr id="5" name="Image 4" descr="Une image contenant intérieur, mur, plancher&#10;&#10;Description générée automatiquement">
            <a:extLst>
              <a:ext uri="{FF2B5EF4-FFF2-40B4-BE49-F238E27FC236}">
                <a16:creationId xmlns:a16="http://schemas.microsoft.com/office/drawing/2014/main" id="{95094D49-B63E-9EC2-82A7-0F168C64373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69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959" r="8612"/>
          <a:stretch/>
        </p:blipFill>
        <p:spPr>
          <a:xfrm>
            <a:off x="20" y="1730"/>
            <a:ext cx="3006624" cy="6858000"/>
          </a:xfrm>
          <a:prstGeom prst="rect">
            <a:avLst/>
          </a:prstGeom>
        </p:spPr>
      </p:pic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8D8DC1C-1CAE-BFF5-4887-5CA9E6349C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56667" y="2133600"/>
            <a:ext cx="6847944" cy="3639031"/>
          </a:xfrm>
        </p:spPr>
        <p:txBody>
          <a:bodyPr>
            <a:noAutofit/>
          </a:bodyPr>
          <a:lstStyle/>
          <a:p>
            <a:r>
              <a:rPr lang="fr-CA" sz="2400" dirty="0"/>
              <a:t>Analyse en proche infrarouge (NIRS)</a:t>
            </a:r>
          </a:p>
          <a:p>
            <a:r>
              <a:rPr lang="fr-CA" sz="2400" dirty="0"/>
              <a:t>Analyse élémentaire CNS (</a:t>
            </a:r>
            <a:r>
              <a:rPr lang="fr-CA" sz="2400" i="1" dirty="0" err="1"/>
              <a:t>Elementar</a:t>
            </a:r>
            <a:r>
              <a:rPr lang="fr-CA" sz="2400" dirty="0"/>
              <a:t> </a:t>
            </a:r>
            <a:r>
              <a:rPr lang="fr-CA" sz="2400" baseline="30000" dirty="0"/>
              <a:t>TM</a:t>
            </a:r>
            <a:r>
              <a:rPr lang="fr-CA" sz="2400" dirty="0"/>
              <a:t>)</a:t>
            </a:r>
          </a:p>
          <a:p>
            <a:r>
              <a:rPr lang="fr-CA" sz="2400" dirty="0"/>
              <a:t>Métaux: extraction Mehlich III / ICP-OES</a:t>
            </a:r>
          </a:p>
          <a:p>
            <a:r>
              <a:rPr lang="fr-CA" sz="2400" dirty="0"/>
              <a:t>Métaux dans les plantes</a:t>
            </a:r>
          </a:p>
          <a:p>
            <a:r>
              <a:rPr lang="fr-CA" sz="2400" dirty="0"/>
              <a:t>Texture des </a:t>
            </a:r>
            <a:r>
              <a:rPr lang="fr-CA" sz="2400"/>
              <a:t>sols (méthode </a:t>
            </a:r>
            <a:r>
              <a:rPr lang="fr-CA" sz="2400" dirty="0" err="1"/>
              <a:t>Bouyoucos</a:t>
            </a:r>
            <a:r>
              <a:rPr lang="fr-CA" sz="2400" dirty="0"/>
              <a:t>)</a:t>
            </a:r>
          </a:p>
          <a:p>
            <a:r>
              <a:rPr lang="fr-CA" sz="2400" dirty="0"/>
              <a:t>pH, pH tampon (SMP), pH pâte</a:t>
            </a:r>
          </a:p>
          <a:p>
            <a:r>
              <a:rPr lang="fr-CA" sz="2400" dirty="0"/>
              <a:t>Matière organique (perte au feu)</a:t>
            </a:r>
          </a:p>
        </p:txBody>
      </p:sp>
    </p:spTree>
    <p:extLst>
      <p:ext uri="{BB962C8B-B14F-4D97-AF65-F5344CB8AC3E}">
        <p14:creationId xmlns:p14="http://schemas.microsoft.com/office/powerpoint/2010/main" val="7225703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13B633B-39A0-B3B9-B387-6B8221089A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747490"/>
          </a:xfrm>
        </p:spPr>
        <p:txBody>
          <a:bodyPr>
            <a:normAutofit fontScale="90000"/>
          </a:bodyPr>
          <a:lstStyle/>
          <a:p>
            <a:r>
              <a:rPr lang="fr-CA" dirty="0"/>
              <a:t>Analyse en proche infrarouge (NIRS)</a:t>
            </a:r>
            <a:br>
              <a:rPr lang="fr-CA" dirty="0"/>
            </a:br>
            <a:endParaRPr lang="fr-CA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8D8DC1C-1CAE-BFF5-4887-5CA9E6349C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536192"/>
            <a:ext cx="8915400" cy="2185416"/>
          </a:xfrm>
        </p:spPr>
        <p:txBody>
          <a:bodyPr>
            <a:normAutofit fontScale="92500" lnSpcReduction="10000"/>
          </a:bodyPr>
          <a:lstStyle/>
          <a:p>
            <a:r>
              <a:rPr lang="fr-CA" sz="2400" dirty="0"/>
              <a:t>Dépôt d’échantillons facile… </a:t>
            </a:r>
            <a:r>
              <a:rPr lang="fr-CA" sz="2400" dirty="0">
                <a:solidFill>
                  <a:srgbClr val="C00000"/>
                </a:solidFill>
              </a:rPr>
              <a:t>ici au Témiscamingue</a:t>
            </a:r>
            <a:r>
              <a:rPr lang="fr-CA" sz="2400" dirty="0"/>
              <a:t>!</a:t>
            </a:r>
          </a:p>
          <a:p>
            <a:r>
              <a:rPr lang="fr-CA" sz="2400" dirty="0"/>
              <a:t>Prédiction de la valeur nutritive / profil d’ensilage</a:t>
            </a:r>
          </a:p>
          <a:p>
            <a:r>
              <a:rPr lang="fr-CA" sz="2400" dirty="0"/>
              <a:t>Rapide et peu dispendieux $</a:t>
            </a:r>
          </a:p>
          <a:p>
            <a:r>
              <a:rPr lang="fr-CA" sz="2400" dirty="0"/>
              <a:t>Méthode validée sur le bon type de fourrages</a:t>
            </a:r>
          </a:p>
          <a:p>
            <a:pPr lvl="1"/>
            <a:r>
              <a:rPr lang="fr-CA" sz="2000" dirty="0"/>
              <a:t>Variétés, teneur en légumineuses, fermentation, etc.</a:t>
            </a:r>
          </a:p>
          <a:p>
            <a:endParaRPr lang="fr-CA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AD5BD0F2-3F87-A3E6-63F8-A50ABDADB40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7109" y="3785838"/>
            <a:ext cx="3806285" cy="2854714"/>
          </a:xfrm>
          <a:prstGeom prst="rect">
            <a:avLst/>
          </a:prstGeom>
        </p:spPr>
      </p:pic>
      <p:pic>
        <p:nvPicPr>
          <p:cNvPr id="7" name="Image 6" descr="Une image contenant intérieur, mur, plancher&#10;&#10;Description générée automatiquement">
            <a:extLst>
              <a:ext uri="{FF2B5EF4-FFF2-40B4-BE49-F238E27FC236}">
                <a16:creationId xmlns:a16="http://schemas.microsoft.com/office/drawing/2014/main" id="{CD145A9A-DE42-42CE-4602-3FB748E7E89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8656" y="3732518"/>
            <a:ext cx="1945647" cy="29191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90405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2B258D2B-6AC3-4B3A-A87C-FD7E651782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7620" y="-1"/>
            <a:ext cx="12207240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Image 4" descr="Une image contenant texte, intérieur, plafond, personne&#10;&#10;Description générée automatiquement">
            <a:extLst>
              <a:ext uri="{FF2B5EF4-FFF2-40B4-BE49-F238E27FC236}">
                <a16:creationId xmlns:a16="http://schemas.microsoft.com/office/drawing/2014/main" id="{8F65BC2E-6B96-244D-FF30-DD5414C9A5A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65" r="11411" b="-1"/>
          <a:stretch/>
        </p:blipFill>
        <p:spPr>
          <a:xfrm>
            <a:off x="1" y="10"/>
            <a:ext cx="7574440" cy="6857990"/>
          </a:xfrm>
          <a:prstGeom prst="rect">
            <a:avLst/>
          </a:prstGeom>
        </p:spPr>
      </p:pic>
      <p:sp>
        <p:nvSpPr>
          <p:cNvPr id="12" name="Freeform 5">
            <a:extLst>
              <a:ext uri="{FF2B5EF4-FFF2-40B4-BE49-F238E27FC236}">
                <a16:creationId xmlns:a16="http://schemas.microsoft.com/office/drawing/2014/main" id="{8D55DD8B-9BF9-4B91-A22D-2D3F2AEFF1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1" y="659027"/>
            <a:ext cx="9042690" cy="1035152"/>
          </a:xfrm>
          <a:custGeom>
            <a:avLst/>
            <a:gdLst>
              <a:gd name="T0" fmla="*/ 1900 w 1902"/>
              <a:gd name="T1" fmla="*/ 77 h 163"/>
              <a:gd name="T2" fmla="*/ 1826 w 1902"/>
              <a:gd name="T3" fmla="*/ 3 h 163"/>
              <a:gd name="T4" fmla="*/ 1825 w 1902"/>
              <a:gd name="T5" fmla="*/ 2 h 163"/>
              <a:gd name="T6" fmla="*/ 1819 w 1902"/>
              <a:gd name="T7" fmla="*/ 0 h 163"/>
              <a:gd name="T8" fmla="*/ 1363 w 1902"/>
              <a:gd name="T9" fmla="*/ 0 h 163"/>
              <a:gd name="T10" fmla="*/ 1348 w 1902"/>
              <a:gd name="T11" fmla="*/ 0 h 163"/>
              <a:gd name="T12" fmla="*/ 1225 w 1902"/>
              <a:gd name="T13" fmla="*/ 0 h 163"/>
              <a:gd name="T14" fmla="*/ 1033 w 1902"/>
              <a:gd name="T15" fmla="*/ 0 h 163"/>
              <a:gd name="T16" fmla="*/ 892 w 1902"/>
              <a:gd name="T17" fmla="*/ 0 h 163"/>
              <a:gd name="T18" fmla="*/ 786 w 1902"/>
              <a:gd name="T19" fmla="*/ 0 h 163"/>
              <a:gd name="T20" fmla="*/ 577 w 1902"/>
              <a:gd name="T21" fmla="*/ 0 h 163"/>
              <a:gd name="T22" fmla="*/ 562 w 1902"/>
              <a:gd name="T23" fmla="*/ 0 h 163"/>
              <a:gd name="T24" fmla="*/ 439 w 1902"/>
              <a:gd name="T25" fmla="*/ 0 h 163"/>
              <a:gd name="T26" fmla="*/ 106 w 1902"/>
              <a:gd name="T27" fmla="*/ 0 h 163"/>
              <a:gd name="T28" fmla="*/ 0 w 1902"/>
              <a:gd name="T29" fmla="*/ 0 h 163"/>
              <a:gd name="T30" fmla="*/ 0 w 1902"/>
              <a:gd name="T31" fmla="*/ 163 h 163"/>
              <a:gd name="T32" fmla="*/ 106 w 1902"/>
              <a:gd name="T33" fmla="*/ 163 h 163"/>
              <a:gd name="T34" fmla="*/ 439 w 1902"/>
              <a:gd name="T35" fmla="*/ 163 h 163"/>
              <a:gd name="T36" fmla="*/ 562 w 1902"/>
              <a:gd name="T37" fmla="*/ 163 h 163"/>
              <a:gd name="T38" fmla="*/ 577 w 1902"/>
              <a:gd name="T39" fmla="*/ 163 h 163"/>
              <a:gd name="T40" fmla="*/ 786 w 1902"/>
              <a:gd name="T41" fmla="*/ 163 h 163"/>
              <a:gd name="T42" fmla="*/ 892 w 1902"/>
              <a:gd name="T43" fmla="*/ 163 h 163"/>
              <a:gd name="T44" fmla="*/ 1033 w 1902"/>
              <a:gd name="T45" fmla="*/ 163 h 163"/>
              <a:gd name="T46" fmla="*/ 1225 w 1902"/>
              <a:gd name="T47" fmla="*/ 163 h 163"/>
              <a:gd name="T48" fmla="*/ 1348 w 1902"/>
              <a:gd name="T49" fmla="*/ 163 h 163"/>
              <a:gd name="T50" fmla="*/ 1363 w 1902"/>
              <a:gd name="T51" fmla="*/ 163 h 163"/>
              <a:gd name="T52" fmla="*/ 1819 w 1902"/>
              <a:gd name="T53" fmla="*/ 163 h 163"/>
              <a:gd name="T54" fmla="*/ 1825 w 1902"/>
              <a:gd name="T55" fmla="*/ 161 h 163"/>
              <a:gd name="T56" fmla="*/ 1826 w 1902"/>
              <a:gd name="T57" fmla="*/ 160 h 163"/>
              <a:gd name="T58" fmla="*/ 1900 w 1902"/>
              <a:gd name="T59" fmla="*/ 86 h 163"/>
              <a:gd name="T60" fmla="*/ 1900 w 1902"/>
              <a:gd name="T61" fmla="*/ 77 h 1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</a:cxnLst>
            <a:rect l="0" t="0" r="r" b="b"/>
            <a:pathLst>
              <a:path w="1902" h="163">
                <a:moveTo>
                  <a:pt x="1900" y="77"/>
                </a:moveTo>
                <a:cubicBezTo>
                  <a:pt x="1826" y="3"/>
                  <a:pt x="1826" y="3"/>
                  <a:pt x="1826" y="3"/>
                </a:cubicBezTo>
                <a:cubicBezTo>
                  <a:pt x="1825" y="2"/>
                  <a:pt x="1825" y="2"/>
                  <a:pt x="1825" y="2"/>
                </a:cubicBezTo>
                <a:cubicBezTo>
                  <a:pt x="1823" y="1"/>
                  <a:pt x="1821" y="0"/>
                  <a:pt x="1819" y="0"/>
                </a:cubicBezTo>
                <a:cubicBezTo>
                  <a:pt x="1363" y="0"/>
                  <a:pt x="1363" y="0"/>
                  <a:pt x="1363" y="0"/>
                </a:cubicBezTo>
                <a:cubicBezTo>
                  <a:pt x="1348" y="0"/>
                  <a:pt x="1348" y="0"/>
                  <a:pt x="1348" y="0"/>
                </a:cubicBezTo>
                <a:cubicBezTo>
                  <a:pt x="1225" y="0"/>
                  <a:pt x="1225" y="0"/>
                  <a:pt x="1225" y="0"/>
                </a:cubicBezTo>
                <a:cubicBezTo>
                  <a:pt x="1033" y="0"/>
                  <a:pt x="1033" y="0"/>
                  <a:pt x="1033" y="0"/>
                </a:cubicBezTo>
                <a:cubicBezTo>
                  <a:pt x="892" y="0"/>
                  <a:pt x="892" y="0"/>
                  <a:pt x="892" y="0"/>
                </a:cubicBezTo>
                <a:cubicBezTo>
                  <a:pt x="786" y="0"/>
                  <a:pt x="786" y="0"/>
                  <a:pt x="786" y="0"/>
                </a:cubicBezTo>
                <a:cubicBezTo>
                  <a:pt x="577" y="0"/>
                  <a:pt x="577" y="0"/>
                  <a:pt x="577" y="0"/>
                </a:cubicBezTo>
                <a:cubicBezTo>
                  <a:pt x="562" y="0"/>
                  <a:pt x="562" y="0"/>
                  <a:pt x="562" y="0"/>
                </a:cubicBezTo>
                <a:cubicBezTo>
                  <a:pt x="439" y="0"/>
                  <a:pt x="439" y="0"/>
                  <a:pt x="439" y="0"/>
                </a:cubicBezTo>
                <a:cubicBezTo>
                  <a:pt x="106" y="0"/>
                  <a:pt x="106" y="0"/>
                  <a:pt x="106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3"/>
                  <a:pt x="0" y="163"/>
                  <a:pt x="0" y="163"/>
                </a:cubicBezTo>
                <a:cubicBezTo>
                  <a:pt x="106" y="163"/>
                  <a:pt x="106" y="163"/>
                  <a:pt x="106" y="163"/>
                </a:cubicBezTo>
                <a:cubicBezTo>
                  <a:pt x="439" y="163"/>
                  <a:pt x="439" y="163"/>
                  <a:pt x="439" y="163"/>
                </a:cubicBezTo>
                <a:cubicBezTo>
                  <a:pt x="562" y="163"/>
                  <a:pt x="562" y="163"/>
                  <a:pt x="562" y="163"/>
                </a:cubicBezTo>
                <a:cubicBezTo>
                  <a:pt x="577" y="163"/>
                  <a:pt x="577" y="163"/>
                  <a:pt x="577" y="163"/>
                </a:cubicBezTo>
                <a:cubicBezTo>
                  <a:pt x="786" y="163"/>
                  <a:pt x="786" y="163"/>
                  <a:pt x="786" y="163"/>
                </a:cubicBezTo>
                <a:cubicBezTo>
                  <a:pt x="892" y="163"/>
                  <a:pt x="892" y="163"/>
                  <a:pt x="892" y="163"/>
                </a:cubicBezTo>
                <a:cubicBezTo>
                  <a:pt x="1033" y="163"/>
                  <a:pt x="1033" y="163"/>
                  <a:pt x="1033" y="163"/>
                </a:cubicBezTo>
                <a:cubicBezTo>
                  <a:pt x="1225" y="163"/>
                  <a:pt x="1225" y="163"/>
                  <a:pt x="1225" y="163"/>
                </a:cubicBezTo>
                <a:cubicBezTo>
                  <a:pt x="1348" y="163"/>
                  <a:pt x="1348" y="163"/>
                  <a:pt x="1348" y="163"/>
                </a:cubicBezTo>
                <a:cubicBezTo>
                  <a:pt x="1363" y="163"/>
                  <a:pt x="1363" y="163"/>
                  <a:pt x="1363" y="163"/>
                </a:cubicBezTo>
                <a:cubicBezTo>
                  <a:pt x="1819" y="163"/>
                  <a:pt x="1819" y="163"/>
                  <a:pt x="1819" y="163"/>
                </a:cubicBezTo>
                <a:cubicBezTo>
                  <a:pt x="1821" y="163"/>
                  <a:pt x="1823" y="162"/>
                  <a:pt x="1825" y="161"/>
                </a:cubicBezTo>
                <a:cubicBezTo>
                  <a:pt x="1825" y="160"/>
                  <a:pt x="1825" y="160"/>
                  <a:pt x="1826" y="160"/>
                </a:cubicBezTo>
                <a:cubicBezTo>
                  <a:pt x="1900" y="86"/>
                  <a:pt x="1900" y="86"/>
                  <a:pt x="1900" y="86"/>
                </a:cubicBezTo>
                <a:cubicBezTo>
                  <a:pt x="1902" y="83"/>
                  <a:pt x="1902" y="79"/>
                  <a:pt x="1900" y="77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E13B633B-39A0-B3B9-B387-6B8221089A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1867" y="787400"/>
            <a:ext cx="7145866" cy="778933"/>
          </a:xfrm>
        </p:spPr>
        <p:txBody>
          <a:bodyPr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fr-CA" sz="2500" dirty="0">
                <a:solidFill>
                  <a:srgbClr val="FEFFFF"/>
                </a:solidFill>
              </a:rPr>
              <a:t>Capacités analytiques nombreuses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8D8DC1C-1CAE-BFF5-4887-5CA9E6349C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60770" y="2017668"/>
            <a:ext cx="3750205" cy="3857816"/>
          </a:xfrm>
        </p:spPr>
        <p:txBody>
          <a:bodyPr>
            <a:normAutofit/>
          </a:bodyPr>
          <a:lstStyle/>
          <a:p>
            <a:r>
              <a:rPr lang="fr-CA" dirty="0">
                <a:solidFill>
                  <a:schemeClr val="tx1">
                    <a:lumMod val="95000"/>
                    <a:lumOff val="5000"/>
                  </a:schemeClr>
                </a:solidFill>
              </a:rPr>
              <a:t>GC-MS</a:t>
            </a:r>
          </a:p>
          <a:p>
            <a:r>
              <a:rPr lang="fr-CA" dirty="0">
                <a:solidFill>
                  <a:schemeClr val="tx1">
                    <a:lumMod val="95000"/>
                    <a:lumOff val="5000"/>
                  </a:schemeClr>
                </a:solidFill>
              </a:rPr>
              <a:t>GC (injecteur: </a:t>
            </a:r>
            <a:r>
              <a:rPr lang="fr-CA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éch</a:t>
            </a:r>
            <a:r>
              <a:rPr lang="fr-CA" dirty="0">
                <a:solidFill>
                  <a:schemeClr val="tx1">
                    <a:lumMod val="95000"/>
                    <a:lumOff val="5000"/>
                  </a:schemeClr>
                </a:solidFill>
              </a:rPr>
              <a:t>. Gazeux)</a:t>
            </a:r>
          </a:p>
          <a:p>
            <a:r>
              <a:rPr lang="fr-CA" dirty="0">
                <a:solidFill>
                  <a:schemeClr val="tx1">
                    <a:lumMod val="95000"/>
                    <a:lumOff val="5000"/>
                  </a:schemeClr>
                </a:solidFill>
              </a:rPr>
              <a:t>LC-MS</a:t>
            </a:r>
          </a:p>
          <a:p>
            <a:r>
              <a:rPr lang="fr-CA" dirty="0">
                <a:solidFill>
                  <a:schemeClr val="tx1">
                    <a:lumMod val="95000"/>
                    <a:lumOff val="5000"/>
                  </a:schemeClr>
                </a:solidFill>
              </a:rPr>
              <a:t>Spectroscopie</a:t>
            </a:r>
          </a:p>
          <a:p>
            <a:r>
              <a:rPr lang="fr-CA" dirty="0">
                <a:solidFill>
                  <a:schemeClr val="tx1">
                    <a:lumMod val="95000"/>
                    <a:lumOff val="5000"/>
                  </a:schemeClr>
                </a:solidFill>
              </a:rPr>
              <a:t>Potentiel en biochimie et microbiologie</a:t>
            </a:r>
          </a:p>
          <a:p>
            <a:endParaRPr lang="fr-CA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r>
              <a:rPr lang="fr-CA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Et une équipe dynamique, souriante et en croissance!</a:t>
            </a:r>
          </a:p>
          <a:p>
            <a:endParaRPr lang="fr-CA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marL="0" indent="0">
              <a:buNone/>
            </a:pPr>
            <a:endParaRPr lang="fr-CA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61042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9D468A5E-1CAF-1AF8-F60F-F54654D6C6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0" y="0"/>
            <a:ext cx="12186960" cy="6852498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E13B633B-39A0-B3B9-B387-6B8221089A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86140" y="2496976"/>
            <a:ext cx="6066333" cy="747490"/>
          </a:xfrm>
        </p:spPr>
        <p:txBody>
          <a:bodyPr>
            <a:noAutofit/>
          </a:bodyPr>
          <a:lstStyle/>
          <a:p>
            <a:pPr algn="ctr"/>
            <a:r>
              <a:rPr lang="fr-CA" sz="5400" b="1" dirty="0">
                <a:solidFill>
                  <a:schemeClr val="bg1"/>
                </a:solidFill>
                <a:latin typeface="Arial Black" panose="020B0A04020102020204" pitchFamily="34" charset="0"/>
              </a:rPr>
              <a:t>Questions?</a:t>
            </a:r>
            <a:br>
              <a:rPr lang="fr-CA" sz="5400" b="1" dirty="0">
                <a:solidFill>
                  <a:schemeClr val="bg1"/>
                </a:solidFill>
                <a:latin typeface="Arial Black" panose="020B0A04020102020204" pitchFamily="34" charset="0"/>
              </a:rPr>
            </a:br>
            <a:endParaRPr lang="fr-CA" sz="5400" b="1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EF2E3066-A187-CEE9-C6CE-3870C224D13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68" t="8490"/>
          <a:stretch/>
        </p:blipFill>
        <p:spPr>
          <a:xfrm>
            <a:off x="8926830" y="5278724"/>
            <a:ext cx="3394036" cy="15792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839072"/>
      </p:ext>
    </p:extLst>
  </p:cSld>
  <p:clrMapOvr>
    <a:masterClrMapping/>
  </p:clrMapOvr>
</p:sld>
</file>

<file path=ppt/theme/theme1.xml><?xml version="1.0" encoding="utf-8"?>
<a:theme xmlns:a="http://schemas.openxmlformats.org/drawingml/2006/main" name="Brin">
  <a:themeElements>
    <a:clrScheme name="Brin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Brin">
      <a:maj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Brin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1171</TotalTime>
  <Words>263</Words>
  <Application>Microsoft Office PowerPoint</Application>
  <PresentationFormat>Grand écran</PresentationFormat>
  <Paragraphs>44</Paragraphs>
  <Slides>7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7</vt:i4>
      </vt:variant>
    </vt:vector>
  </HeadingPairs>
  <TitlesOfParts>
    <vt:vector size="14" baseType="lpstr">
      <vt:lpstr>Arial</vt:lpstr>
      <vt:lpstr>Arial Black</vt:lpstr>
      <vt:lpstr>Calibri</vt:lpstr>
      <vt:lpstr>Century Gothic</vt:lpstr>
      <vt:lpstr>Wingdings</vt:lpstr>
      <vt:lpstr>Wingdings 3</vt:lpstr>
      <vt:lpstr>Brin</vt:lpstr>
      <vt:lpstr>Présentation PowerPoint</vt:lpstr>
      <vt:lpstr>Laboratoire d’analyse agricole de l’UQAT </vt:lpstr>
      <vt:lpstr>Laboratoire d’analyse agricole de l’UQAT </vt:lpstr>
      <vt:lpstr>Offre analytique régulière </vt:lpstr>
      <vt:lpstr>Analyse en proche infrarouge (NIRS) </vt:lpstr>
      <vt:lpstr>Capacités analytiques nombreuses</vt:lpstr>
      <vt:lpstr>Questions? </vt:lpstr>
    </vt:vector>
  </TitlesOfParts>
  <Company>UQAT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Ouellet, Michel</dc:creator>
  <cp:lastModifiedBy>Thérèse Grenier</cp:lastModifiedBy>
  <cp:revision>17</cp:revision>
  <cp:lastPrinted>2022-09-13T19:43:12Z</cp:lastPrinted>
  <dcterms:created xsi:type="dcterms:W3CDTF">2022-09-08T20:03:34Z</dcterms:created>
  <dcterms:modified xsi:type="dcterms:W3CDTF">2023-03-30T00:51:12Z</dcterms:modified>
</cp:coreProperties>
</file>