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31" r:id="rId2"/>
    <p:sldId id="332" r:id="rId3"/>
    <p:sldId id="318" r:id="rId4"/>
    <p:sldId id="257" r:id="rId5"/>
    <p:sldId id="320" r:id="rId6"/>
    <p:sldId id="322" r:id="rId7"/>
    <p:sldId id="323" r:id="rId8"/>
    <p:sldId id="325" r:id="rId9"/>
    <p:sldId id="326" r:id="rId10"/>
    <p:sldId id="327" r:id="rId11"/>
    <p:sldId id="329" r:id="rId12"/>
    <p:sldId id="340" r:id="rId13"/>
    <p:sldId id="339"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57" autoAdjust="0"/>
    <p:restoredTop sz="94660"/>
  </p:normalViewPr>
  <p:slideViewPr>
    <p:cSldViewPr snapToGrid="0">
      <p:cViewPr varScale="1">
        <p:scale>
          <a:sx n="70" d="100"/>
          <a:sy n="70" d="100"/>
        </p:scale>
        <p:origin x="75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459773-8C19-4EE3-9D06-D3F1A2856617}" type="datetimeFigureOut">
              <a:rPr lang="fr-CA" smtClean="0"/>
              <a:pPr/>
              <a:t>2023-03-29</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4FEC1C-E7C3-43A7-B9B0-30A3F9049E21}" type="slidenum">
              <a:rPr lang="fr-CA" smtClean="0"/>
              <a:pPr/>
              <a:t>‹N°›</a:t>
            </a:fld>
            <a:endParaRPr lang="fr-CA"/>
          </a:p>
        </p:txBody>
      </p:sp>
    </p:spTree>
    <p:extLst>
      <p:ext uri="{BB962C8B-B14F-4D97-AF65-F5344CB8AC3E}">
        <p14:creationId xmlns:p14="http://schemas.microsoft.com/office/powerpoint/2010/main" val="2487402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r>
              <a:rPr lang="fr-CA" dirty="0"/>
              <a:t>Le projet propose une approche holistique qui va au-delà de ce qui se fait traditionnellement en agriculture.</a:t>
            </a:r>
          </a:p>
        </p:txBody>
      </p:sp>
      <p:sp>
        <p:nvSpPr>
          <p:cNvPr id="4" name="Espace réservé du numéro de diapositive 3"/>
          <p:cNvSpPr>
            <a:spLocks noGrp="1"/>
          </p:cNvSpPr>
          <p:nvPr>
            <p:ph type="sldNum" sz="quarter" idx="5"/>
          </p:nvPr>
        </p:nvSpPr>
        <p:spPr/>
        <p:txBody>
          <a:bodyPr/>
          <a:lstStyle/>
          <a:p>
            <a:fld id="{2D3F808A-D183-4C28-ACC8-719BC19AE4FA}" type="slidenum">
              <a:rPr lang="fr-CA" smtClean="0"/>
              <a:pPr/>
              <a:t>1</a:t>
            </a:fld>
            <a:endParaRPr lang="fr-CA"/>
          </a:p>
        </p:txBody>
      </p:sp>
    </p:spTree>
    <p:extLst>
      <p:ext uri="{BB962C8B-B14F-4D97-AF65-F5344CB8AC3E}">
        <p14:creationId xmlns:p14="http://schemas.microsoft.com/office/powerpoint/2010/main" val="2435629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r>
              <a:rPr lang="fr-CA" dirty="0"/>
              <a:t>Biodiversité aérienne plus générale , diversité aviaire, arthropodes, pollinisation, </a:t>
            </a:r>
            <a:r>
              <a:rPr lang="fr-CA" dirty="0" err="1"/>
              <a:t>ilôt</a:t>
            </a:r>
            <a:r>
              <a:rPr lang="fr-CA" dirty="0"/>
              <a:t> de biodiversité, cahier charge en régie bio, mettre des pièges fosses et des </a:t>
            </a:r>
            <a:r>
              <a:rPr lang="fr-CA" dirty="0" err="1"/>
              <a:t>sticky</a:t>
            </a:r>
            <a:r>
              <a:rPr lang="fr-CA" dirty="0"/>
              <a:t> trap, mettre un récipient qui collecte les organismes qui sont accrochées au feuillage, trap malaise, tissus qui interceptes les animaux en vol, faire de l’entomologie, arthropodes = réponses rapide au traitement expérimental</a:t>
            </a:r>
          </a:p>
          <a:p>
            <a:endParaRPr lang="fr-CA" dirty="0"/>
          </a:p>
          <a:p>
            <a:r>
              <a:rPr lang="fr-CA" dirty="0"/>
              <a:t>Bio = </a:t>
            </a:r>
            <a:r>
              <a:rPr lang="fr-CA" dirty="0" err="1"/>
              <a:t>rdmnt</a:t>
            </a:r>
            <a:r>
              <a:rPr lang="fr-CA" dirty="0"/>
              <a:t> plus faible exige plus d’espace. Effet macro sur la gestion des paysages, effets combinés sur la production de services, </a:t>
            </a:r>
          </a:p>
          <a:p>
            <a:endParaRPr lang="fr-CA" dirty="0"/>
          </a:p>
          <a:p>
            <a:r>
              <a:rPr lang="fr-CA" dirty="0"/>
              <a:t>TOC disponible au </a:t>
            </a:r>
            <a:r>
              <a:rPr lang="fr-CA" dirty="0" err="1"/>
              <a:t>lab</a:t>
            </a:r>
            <a:r>
              <a:rPr lang="fr-CA" dirty="0"/>
              <a:t> de PL pour faire MBC</a:t>
            </a:r>
          </a:p>
          <a:p>
            <a:endParaRPr lang="fr-CA" dirty="0"/>
          </a:p>
          <a:p>
            <a:r>
              <a:rPr lang="fr-CA" dirty="0"/>
              <a:t>Ratio biomasse myc dans la racine vs sol en lien structure du sol </a:t>
            </a:r>
          </a:p>
        </p:txBody>
      </p:sp>
      <p:sp>
        <p:nvSpPr>
          <p:cNvPr id="4" name="Espace réservé du numéro de diapositive 3"/>
          <p:cNvSpPr>
            <a:spLocks noGrp="1"/>
          </p:cNvSpPr>
          <p:nvPr>
            <p:ph type="sldNum" sz="quarter" idx="5"/>
          </p:nvPr>
        </p:nvSpPr>
        <p:spPr/>
        <p:txBody>
          <a:bodyPr/>
          <a:lstStyle/>
          <a:p>
            <a:fld id="{2D3F808A-D183-4C28-ACC8-719BC19AE4FA}" type="slidenum">
              <a:rPr lang="fr-CA" smtClean="0"/>
              <a:pPr/>
              <a:t>4</a:t>
            </a:fld>
            <a:endParaRPr lang="fr-CA"/>
          </a:p>
        </p:txBody>
      </p:sp>
    </p:spTree>
    <p:extLst>
      <p:ext uri="{BB962C8B-B14F-4D97-AF65-F5344CB8AC3E}">
        <p14:creationId xmlns:p14="http://schemas.microsoft.com/office/powerpoint/2010/main" val="3991464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r>
              <a:rPr lang="fr-CA" dirty="0"/>
              <a:t>OS 1.1 – 1.3 = PhD #1 –  VP, AD, DG OS 1.3 peut-être un peu gros, serait ok si végétal uniquement, mais … déterrer les individus et mesurer les traits. Estimation de biomasse avec relations allométriques. Possible biais. Approche fonctionnelle la notion d’espèces pourrait disparaitre, inclure les interaction trophique et mutualiste, mesure de div </a:t>
            </a:r>
            <a:r>
              <a:rPr lang="fr-CA" dirty="0" err="1"/>
              <a:t>fonc</a:t>
            </a:r>
            <a:r>
              <a:rPr lang="fr-CA" dirty="0"/>
              <a:t>. Devrait inclure le microbiome du sol et de racines.</a:t>
            </a:r>
          </a:p>
          <a:p>
            <a:r>
              <a:rPr lang="fr-CA" dirty="0"/>
              <a:t>OS 1.4 = </a:t>
            </a:r>
            <a:r>
              <a:rPr lang="fr-CA" dirty="0" err="1"/>
              <a:t>MSc</a:t>
            </a:r>
            <a:r>
              <a:rPr lang="fr-CA" dirty="0"/>
              <a:t> #1 – EY, PLC, VP</a:t>
            </a:r>
          </a:p>
          <a:p>
            <a:r>
              <a:rPr lang="fr-CA" dirty="0"/>
              <a:t>OS 1.5 et autres OS socio-économiques = PhD #4 JD, VP, </a:t>
            </a:r>
          </a:p>
          <a:p>
            <a:r>
              <a:rPr lang="fr-CA" dirty="0"/>
              <a:t>OS 1.6 et autres OS de gestion des données = postdoc avec MOG? DG expertise en programmation et gestion des données, du moins pour les questions de </a:t>
            </a:r>
            <a:r>
              <a:rPr lang="fr-CA" dirty="0" err="1"/>
              <a:t>biodv</a:t>
            </a:r>
            <a:r>
              <a:rPr lang="fr-CA" dirty="0"/>
              <a:t>, construction d’une librairie de références , complexe </a:t>
            </a:r>
            <a:r>
              <a:rPr lang="fr-CA" dirty="0" err="1"/>
              <a:t>c«r</a:t>
            </a:r>
            <a:r>
              <a:rPr lang="fr-CA" dirty="0"/>
              <a:t> </a:t>
            </a:r>
            <a:r>
              <a:rPr lang="fr-CA" dirty="0" err="1"/>
              <a:t>séquenc</a:t>
            </a:r>
            <a:r>
              <a:rPr lang="fr-CA" dirty="0"/>
              <a:t> non </a:t>
            </a:r>
            <a:r>
              <a:rPr lang="fr-CA" dirty="0" err="1"/>
              <a:t>ind</a:t>
            </a:r>
            <a:endParaRPr lang="fr-CA" dirty="0"/>
          </a:p>
          <a:p>
            <a:endParaRPr lang="fr-CA" dirty="0"/>
          </a:p>
          <a:p>
            <a:r>
              <a:rPr lang="fr-CA" dirty="0"/>
              <a:t>Postdoc plus multidimensionnel, multi fonctionnalité multi services</a:t>
            </a:r>
          </a:p>
          <a:p>
            <a:endParaRPr lang="fr-CA" dirty="0"/>
          </a:p>
          <a:p>
            <a:r>
              <a:rPr lang="fr-CA" dirty="0"/>
              <a:t>Questions pour DG: OS 1.3 – comment évaluer la biodiversité végétale souterraine – mesurer les traits racinaires des individus couplé à une analyse d’ADN pour avoir la proportion des espèces dans la biomasse racinaire totale?</a:t>
            </a:r>
          </a:p>
          <a:p>
            <a:endParaRPr lang="fr-CA" dirty="0"/>
          </a:p>
          <a:p>
            <a:r>
              <a:rPr lang="fr-CA" dirty="0"/>
              <a:t>Lier l’efficacité d’utilisation du </a:t>
            </a:r>
            <a:r>
              <a:rPr lang="fr-CA" dirty="0" err="1"/>
              <a:t>susbrtrat</a:t>
            </a:r>
            <a:r>
              <a:rPr lang="fr-CA" dirty="0"/>
              <a:t> (évalué avec </a:t>
            </a:r>
            <a:r>
              <a:rPr lang="fr-CA" dirty="0" err="1"/>
              <a:t>micorresp</a:t>
            </a:r>
            <a:r>
              <a:rPr lang="fr-CA" dirty="0"/>
              <a:t>, analyse écophysiologique) à l’abondance de racines fines en fonction de la distribution en profondeur.</a:t>
            </a:r>
          </a:p>
          <a:p>
            <a:endParaRPr lang="fr-CA" dirty="0"/>
          </a:p>
          <a:p>
            <a:r>
              <a:rPr lang="fr-CA" dirty="0" err="1"/>
              <a:t>Psibilité</a:t>
            </a:r>
            <a:r>
              <a:rPr lang="fr-CA" dirty="0"/>
              <a:t> thèse </a:t>
            </a:r>
            <a:r>
              <a:rPr lang="fr-CA" dirty="0" err="1"/>
              <a:t>microbiob</a:t>
            </a:r>
            <a:r>
              <a:rPr lang="fr-CA" dirty="0"/>
              <a:t> intégrant 1 et 2</a:t>
            </a:r>
          </a:p>
        </p:txBody>
      </p:sp>
      <p:sp>
        <p:nvSpPr>
          <p:cNvPr id="4" name="Espace réservé du numéro de diapositive 3"/>
          <p:cNvSpPr>
            <a:spLocks noGrp="1"/>
          </p:cNvSpPr>
          <p:nvPr>
            <p:ph type="sldNum" sz="quarter" idx="5"/>
          </p:nvPr>
        </p:nvSpPr>
        <p:spPr/>
        <p:txBody>
          <a:bodyPr/>
          <a:lstStyle/>
          <a:p>
            <a:fld id="{2D3F808A-D183-4C28-ACC8-719BC19AE4FA}" type="slidenum">
              <a:rPr lang="fr-CA" smtClean="0"/>
              <a:pPr/>
              <a:t>6</a:t>
            </a:fld>
            <a:endParaRPr lang="fr-CA"/>
          </a:p>
        </p:txBody>
      </p:sp>
    </p:spTree>
    <p:extLst>
      <p:ext uri="{BB962C8B-B14F-4D97-AF65-F5344CB8AC3E}">
        <p14:creationId xmlns:p14="http://schemas.microsoft.com/office/powerpoint/2010/main" val="2352539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2D3F808A-D183-4C28-ACC8-719BC19AE4FA}" type="slidenum">
              <a:rPr lang="fr-CA" smtClean="0"/>
              <a:pPr/>
              <a:t>8</a:t>
            </a:fld>
            <a:endParaRPr lang="fr-CA"/>
          </a:p>
        </p:txBody>
      </p:sp>
    </p:spTree>
    <p:extLst>
      <p:ext uri="{BB962C8B-B14F-4D97-AF65-F5344CB8AC3E}">
        <p14:creationId xmlns:p14="http://schemas.microsoft.com/office/powerpoint/2010/main" val="2555045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r>
              <a:rPr lang="fr-CA" dirty="0"/>
              <a:t>Implanter une culture pérenne - Prairie permanente comme témoin, séparer la friche en deux.</a:t>
            </a:r>
          </a:p>
          <a:p>
            <a:endParaRPr lang="fr-CA" dirty="0"/>
          </a:p>
          <a:p>
            <a:r>
              <a:rPr lang="fr-CA" dirty="0" err="1"/>
              <a:t>ADNe</a:t>
            </a:r>
            <a:r>
              <a:rPr lang="fr-CA" dirty="0"/>
              <a:t> = rapide</a:t>
            </a:r>
          </a:p>
          <a:p>
            <a:r>
              <a:rPr lang="fr-CA" dirty="0"/>
              <a:t>Prendre des analyses aux 3 années quitte à sacrifier des variables. Peut-être se limiter 2 horizons.</a:t>
            </a:r>
          </a:p>
        </p:txBody>
      </p:sp>
      <p:sp>
        <p:nvSpPr>
          <p:cNvPr id="4" name="Espace réservé du numéro de diapositive 3"/>
          <p:cNvSpPr>
            <a:spLocks noGrp="1"/>
          </p:cNvSpPr>
          <p:nvPr>
            <p:ph type="sldNum" sz="quarter" idx="5"/>
          </p:nvPr>
        </p:nvSpPr>
        <p:spPr/>
        <p:txBody>
          <a:bodyPr/>
          <a:lstStyle/>
          <a:p>
            <a:fld id="{2D3F808A-D183-4C28-ACC8-719BC19AE4FA}" type="slidenum">
              <a:rPr lang="fr-CA" smtClean="0"/>
              <a:pPr/>
              <a:t>9</a:t>
            </a:fld>
            <a:endParaRPr lang="fr-CA"/>
          </a:p>
        </p:txBody>
      </p:sp>
    </p:spTree>
    <p:extLst>
      <p:ext uri="{BB962C8B-B14F-4D97-AF65-F5344CB8AC3E}">
        <p14:creationId xmlns:p14="http://schemas.microsoft.com/office/powerpoint/2010/main" val="2481979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r>
              <a:rPr lang="fr-CA" dirty="0"/>
              <a:t>Le projet propose une approche holistique qui va au-delà de ce qui se fait traditionnellement en agriculture.</a:t>
            </a:r>
          </a:p>
        </p:txBody>
      </p:sp>
      <p:sp>
        <p:nvSpPr>
          <p:cNvPr id="4" name="Espace réservé du numéro de diapositive 3"/>
          <p:cNvSpPr>
            <a:spLocks noGrp="1"/>
          </p:cNvSpPr>
          <p:nvPr>
            <p:ph type="sldNum" sz="quarter" idx="5"/>
          </p:nvPr>
        </p:nvSpPr>
        <p:spPr/>
        <p:txBody>
          <a:bodyPr/>
          <a:lstStyle/>
          <a:p>
            <a:fld id="{2D3F808A-D183-4C28-ACC8-719BC19AE4FA}" type="slidenum">
              <a:rPr lang="fr-CA" smtClean="0"/>
              <a:pPr/>
              <a:t>13</a:t>
            </a:fld>
            <a:endParaRPr lang="fr-CA"/>
          </a:p>
        </p:txBody>
      </p:sp>
    </p:spTree>
    <p:extLst>
      <p:ext uri="{BB962C8B-B14F-4D97-AF65-F5344CB8AC3E}">
        <p14:creationId xmlns:p14="http://schemas.microsoft.com/office/powerpoint/2010/main" val="811886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F629DC-46B6-456E-AC17-A24BBB9F4488}"/>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7F5B5F02-B5E8-4087-878F-AC66EB48D919}"/>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4FCD4F6F-923E-4970-B042-4FD94EBDAC39}"/>
              </a:ext>
            </a:extLst>
          </p:cNvPr>
          <p:cNvSpPr>
            <a:spLocks noGrp="1"/>
          </p:cNvSpPr>
          <p:nvPr>
            <p:ph type="dt" sz="half" idx="10"/>
          </p:nvPr>
        </p:nvSpPr>
        <p:spPr>
          <a:xfrm>
            <a:off x="838200" y="6356350"/>
            <a:ext cx="2743200" cy="365125"/>
          </a:xfrm>
          <a:prstGeom prst="rect">
            <a:avLst/>
          </a:prstGeom>
        </p:spPr>
        <p:txBody>
          <a:bodyPr/>
          <a:lstStyle/>
          <a:p>
            <a:fld id="{22E485A4-1381-4857-90CE-F504B1475F04}" type="datetimeFigureOut">
              <a:rPr lang="fr-CA" smtClean="0"/>
              <a:pPr/>
              <a:t>2023-03-29</a:t>
            </a:fld>
            <a:endParaRPr lang="fr-CA"/>
          </a:p>
        </p:txBody>
      </p:sp>
      <p:sp>
        <p:nvSpPr>
          <p:cNvPr id="5" name="Espace réservé du pied de page 4">
            <a:extLst>
              <a:ext uri="{FF2B5EF4-FFF2-40B4-BE49-F238E27FC236}">
                <a16:creationId xmlns:a16="http://schemas.microsoft.com/office/drawing/2014/main" id="{860AFC16-42E1-46F5-99C4-3F09FC959CE3}"/>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6" name="Espace réservé du numéro de diapositive 5">
            <a:extLst>
              <a:ext uri="{FF2B5EF4-FFF2-40B4-BE49-F238E27FC236}">
                <a16:creationId xmlns:a16="http://schemas.microsoft.com/office/drawing/2014/main" id="{CA079247-D267-4FF6-89CD-CC214D661CB5}"/>
              </a:ext>
            </a:extLst>
          </p:cNvPr>
          <p:cNvSpPr>
            <a:spLocks noGrp="1"/>
          </p:cNvSpPr>
          <p:nvPr>
            <p:ph type="sldNum" sz="quarter" idx="12"/>
          </p:nvPr>
        </p:nvSpPr>
        <p:spPr>
          <a:xfrm>
            <a:off x="8610600" y="6356350"/>
            <a:ext cx="2743200" cy="365125"/>
          </a:xfrm>
          <a:prstGeom prst="rect">
            <a:avLst/>
          </a:prstGeom>
        </p:spPr>
        <p:txBody>
          <a:bodyPr/>
          <a:lstStyle/>
          <a:p>
            <a:fld id="{02655642-B027-4998-BCA6-9F9D29FDAFD2}" type="slidenum">
              <a:rPr lang="fr-CA" smtClean="0"/>
              <a:pPr/>
              <a:t>‹N°›</a:t>
            </a:fld>
            <a:endParaRPr lang="fr-CA"/>
          </a:p>
        </p:txBody>
      </p:sp>
    </p:spTree>
    <p:extLst>
      <p:ext uri="{BB962C8B-B14F-4D97-AF65-F5344CB8AC3E}">
        <p14:creationId xmlns:p14="http://schemas.microsoft.com/office/powerpoint/2010/main" val="2598595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FEBC9E-F602-4EBC-8B76-7E6CF4E4035C}"/>
              </a:ext>
            </a:extLst>
          </p:cNvPr>
          <p:cNvSpPr>
            <a:spLocks noGrp="1"/>
          </p:cNvSpPr>
          <p:nvPr>
            <p:ph type="title"/>
          </p:nvPr>
        </p:nvSpPr>
        <p:spPr>
          <a:xfrm>
            <a:off x="838200" y="365125"/>
            <a:ext cx="10515600" cy="1325563"/>
          </a:xfrm>
          <a:prstGeom prst="rect">
            <a:avLst/>
          </a:prstGeom>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CFF9B877-EC52-494C-8ECE-57BD06BE7B06}"/>
              </a:ext>
            </a:extLst>
          </p:cNvPr>
          <p:cNvSpPr>
            <a:spLocks noGrp="1"/>
          </p:cNvSpPr>
          <p:nvPr>
            <p:ph idx="1"/>
          </p:nvPr>
        </p:nvSpPr>
        <p:spPr>
          <a:xfrm>
            <a:off x="838200" y="1825625"/>
            <a:ext cx="105156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3728E259-6B05-4D51-BB3D-769B460642E4}"/>
              </a:ext>
            </a:extLst>
          </p:cNvPr>
          <p:cNvSpPr>
            <a:spLocks noGrp="1"/>
          </p:cNvSpPr>
          <p:nvPr>
            <p:ph type="dt" sz="half" idx="10"/>
          </p:nvPr>
        </p:nvSpPr>
        <p:spPr>
          <a:xfrm>
            <a:off x="838200" y="6356350"/>
            <a:ext cx="2743200" cy="365125"/>
          </a:xfrm>
          <a:prstGeom prst="rect">
            <a:avLst/>
          </a:prstGeom>
        </p:spPr>
        <p:txBody>
          <a:bodyPr/>
          <a:lstStyle/>
          <a:p>
            <a:fld id="{22E485A4-1381-4857-90CE-F504B1475F04}" type="datetimeFigureOut">
              <a:rPr lang="fr-CA" smtClean="0"/>
              <a:pPr/>
              <a:t>2023-03-29</a:t>
            </a:fld>
            <a:endParaRPr lang="fr-CA"/>
          </a:p>
        </p:txBody>
      </p:sp>
      <p:sp>
        <p:nvSpPr>
          <p:cNvPr id="5" name="Espace réservé du pied de page 4">
            <a:extLst>
              <a:ext uri="{FF2B5EF4-FFF2-40B4-BE49-F238E27FC236}">
                <a16:creationId xmlns:a16="http://schemas.microsoft.com/office/drawing/2014/main" id="{B75D5FBA-E906-4C57-B78B-74CB260C006B}"/>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6" name="Espace réservé du numéro de diapositive 5">
            <a:extLst>
              <a:ext uri="{FF2B5EF4-FFF2-40B4-BE49-F238E27FC236}">
                <a16:creationId xmlns:a16="http://schemas.microsoft.com/office/drawing/2014/main" id="{07DAAFE8-6C7A-4A0F-A085-0EF4F866B8CA}"/>
              </a:ext>
            </a:extLst>
          </p:cNvPr>
          <p:cNvSpPr>
            <a:spLocks noGrp="1"/>
          </p:cNvSpPr>
          <p:nvPr>
            <p:ph type="sldNum" sz="quarter" idx="12"/>
          </p:nvPr>
        </p:nvSpPr>
        <p:spPr>
          <a:xfrm>
            <a:off x="8610600" y="6356350"/>
            <a:ext cx="2743200" cy="365125"/>
          </a:xfrm>
          <a:prstGeom prst="rect">
            <a:avLst/>
          </a:prstGeom>
        </p:spPr>
        <p:txBody>
          <a:bodyPr/>
          <a:lstStyle/>
          <a:p>
            <a:fld id="{02655642-B027-4998-BCA6-9F9D29FDAFD2}" type="slidenum">
              <a:rPr lang="fr-CA" smtClean="0"/>
              <a:pPr/>
              <a:t>‹N°›</a:t>
            </a:fld>
            <a:endParaRPr lang="fr-CA"/>
          </a:p>
        </p:txBody>
      </p:sp>
    </p:spTree>
    <p:extLst>
      <p:ext uri="{BB962C8B-B14F-4D97-AF65-F5344CB8AC3E}">
        <p14:creationId xmlns:p14="http://schemas.microsoft.com/office/powerpoint/2010/main" val="3035402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A3F731-9F76-4A5F-97A9-D6C7218F873B}"/>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5C96A958-0597-4513-A6BE-79C455DAF426}"/>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409BC39-9719-4E19-826E-D64908ECA3B0}"/>
              </a:ext>
            </a:extLst>
          </p:cNvPr>
          <p:cNvSpPr>
            <a:spLocks noGrp="1"/>
          </p:cNvSpPr>
          <p:nvPr>
            <p:ph type="dt" sz="half" idx="10"/>
          </p:nvPr>
        </p:nvSpPr>
        <p:spPr>
          <a:xfrm>
            <a:off x="838200" y="6356350"/>
            <a:ext cx="2743200" cy="365125"/>
          </a:xfrm>
          <a:prstGeom prst="rect">
            <a:avLst/>
          </a:prstGeom>
        </p:spPr>
        <p:txBody>
          <a:bodyPr/>
          <a:lstStyle/>
          <a:p>
            <a:fld id="{22E485A4-1381-4857-90CE-F504B1475F04}" type="datetimeFigureOut">
              <a:rPr lang="fr-CA" smtClean="0"/>
              <a:pPr/>
              <a:t>2023-03-29</a:t>
            </a:fld>
            <a:endParaRPr lang="fr-CA"/>
          </a:p>
        </p:txBody>
      </p:sp>
      <p:sp>
        <p:nvSpPr>
          <p:cNvPr id="5" name="Espace réservé du pied de page 4">
            <a:extLst>
              <a:ext uri="{FF2B5EF4-FFF2-40B4-BE49-F238E27FC236}">
                <a16:creationId xmlns:a16="http://schemas.microsoft.com/office/drawing/2014/main" id="{1398829D-BB9A-4D50-A5E1-6052368B9BED}"/>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6" name="Espace réservé du numéro de diapositive 5">
            <a:extLst>
              <a:ext uri="{FF2B5EF4-FFF2-40B4-BE49-F238E27FC236}">
                <a16:creationId xmlns:a16="http://schemas.microsoft.com/office/drawing/2014/main" id="{8E8E71E3-E259-4BB2-B0A4-EA40B38BB9FE}"/>
              </a:ext>
            </a:extLst>
          </p:cNvPr>
          <p:cNvSpPr>
            <a:spLocks noGrp="1"/>
          </p:cNvSpPr>
          <p:nvPr>
            <p:ph type="sldNum" sz="quarter" idx="12"/>
          </p:nvPr>
        </p:nvSpPr>
        <p:spPr>
          <a:xfrm>
            <a:off x="8610600" y="6356350"/>
            <a:ext cx="2743200" cy="365125"/>
          </a:xfrm>
          <a:prstGeom prst="rect">
            <a:avLst/>
          </a:prstGeom>
        </p:spPr>
        <p:txBody>
          <a:bodyPr/>
          <a:lstStyle/>
          <a:p>
            <a:fld id="{02655642-B027-4998-BCA6-9F9D29FDAFD2}" type="slidenum">
              <a:rPr lang="fr-CA" smtClean="0"/>
              <a:pPr/>
              <a:t>‹N°›</a:t>
            </a:fld>
            <a:endParaRPr lang="fr-CA"/>
          </a:p>
        </p:txBody>
      </p:sp>
    </p:spTree>
    <p:extLst>
      <p:ext uri="{BB962C8B-B14F-4D97-AF65-F5344CB8AC3E}">
        <p14:creationId xmlns:p14="http://schemas.microsoft.com/office/powerpoint/2010/main" val="2800713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A72FF2-5733-4D1E-B476-EA88AA1B1FA1}"/>
              </a:ext>
            </a:extLst>
          </p:cNvPr>
          <p:cNvSpPr>
            <a:spLocks noGrp="1"/>
          </p:cNvSpPr>
          <p:nvPr>
            <p:ph type="title"/>
          </p:nvPr>
        </p:nvSpPr>
        <p:spPr>
          <a:xfrm>
            <a:off x="838200" y="365125"/>
            <a:ext cx="10515600" cy="1325563"/>
          </a:xfrm>
          <a:prstGeom prst="rect">
            <a:avLst/>
          </a:prstGeom>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34503184-4DFD-4D2A-8400-8399E1B006FA}"/>
              </a:ext>
            </a:extLst>
          </p:cNvPr>
          <p:cNvSpPr>
            <a:spLocks noGrp="1"/>
          </p:cNvSpPr>
          <p:nvPr>
            <p:ph sz="half" idx="1"/>
          </p:nvPr>
        </p:nvSpPr>
        <p:spPr>
          <a:xfrm>
            <a:off x="838200" y="1825625"/>
            <a:ext cx="51816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DD6F5111-D791-467B-AFBC-A4A7379ECED3}"/>
              </a:ext>
            </a:extLst>
          </p:cNvPr>
          <p:cNvSpPr>
            <a:spLocks noGrp="1"/>
          </p:cNvSpPr>
          <p:nvPr>
            <p:ph sz="half" idx="2"/>
          </p:nvPr>
        </p:nvSpPr>
        <p:spPr>
          <a:xfrm>
            <a:off x="6172200" y="1825625"/>
            <a:ext cx="51816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342BF0EF-CBDB-447E-8E32-71B536463A5D}"/>
              </a:ext>
            </a:extLst>
          </p:cNvPr>
          <p:cNvSpPr>
            <a:spLocks noGrp="1"/>
          </p:cNvSpPr>
          <p:nvPr>
            <p:ph type="dt" sz="half" idx="10"/>
          </p:nvPr>
        </p:nvSpPr>
        <p:spPr>
          <a:xfrm>
            <a:off x="838200" y="6356350"/>
            <a:ext cx="2743200" cy="365125"/>
          </a:xfrm>
          <a:prstGeom prst="rect">
            <a:avLst/>
          </a:prstGeom>
        </p:spPr>
        <p:txBody>
          <a:bodyPr/>
          <a:lstStyle/>
          <a:p>
            <a:fld id="{22E485A4-1381-4857-90CE-F504B1475F04}" type="datetimeFigureOut">
              <a:rPr lang="fr-CA" smtClean="0"/>
              <a:pPr/>
              <a:t>2023-03-29</a:t>
            </a:fld>
            <a:endParaRPr lang="fr-CA"/>
          </a:p>
        </p:txBody>
      </p:sp>
      <p:sp>
        <p:nvSpPr>
          <p:cNvPr id="6" name="Espace réservé du pied de page 5">
            <a:extLst>
              <a:ext uri="{FF2B5EF4-FFF2-40B4-BE49-F238E27FC236}">
                <a16:creationId xmlns:a16="http://schemas.microsoft.com/office/drawing/2014/main" id="{32835C2F-E653-4871-8714-D290B900EF40}"/>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7" name="Espace réservé du numéro de diapositive 6">
            <a:extLst>
              <a:ext uri="{FF2B5EF4-FFF2-40B4-BE49-F238E27FC236}">
                <a16:creationId xmlns:a16="http://schemas.microsoft.com/office/drawing/2014/main" id="{D0B55DA3-496B-47E3-AAB4-2DAEE8BB7294}"/>
              </a:ext>
            </a:extLst>
          </p:cNvPr>
          <p:cNvSpPr>
            <a:spLocks noGrp="1"/>
          </p:cNvSpPr>
          <p:nvPr>
            <p:ph type="sldNum" sz="quarter" idx="12"/>
          </p:nvPr>
        </p:nvSpPr>
        <p:spPr>
          <a:xfrm>
            <a:off x="8610600" y="6356350"/>
            <a:ext cx="2743200" cy="365125"/>
          </a:xfrm>
          <a:prstGeom prst="rect">
            <a:avLst/>
          </a:prstGeom>
        </p:spPr>
        <p:txBody>
          <a:bodyPr/>
          <a:lstStyle/>
          <a:p>
            <a:fld id="{02655642-B027-4998-BCA6-9F9D29FDAFD2}" type="slidenum">
              <a:rPr lang="fr-CA" smtClean="0"/>
              <a:pPr/>
              <a:t>‹N°›</a:t>
            </a:fld>
            <a:endParaRPr lang="fr-CA"/>
          </a:p>
        </p:txBody>
      </p:sp>
    </p:spTree>
    <p:extLst>
      <p:ext uri="{BB962C8B-B14F-4D97-AF65-F5344CB8AC3E}">
        <p14:creationId xmlns:p14="http://schemas.microsoft.com/office/powerpoint/2010/main" val="187151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1FA6C5-7C37-4732-B0F4-3BFB06919869}"/>
              </a:ext>
            </a:extLst>
          </p:cNvPr>
          <p:cNvSpPr>
            <a:spLocks noGrp="1"/>
          </p:cNvSpPr>
          <p:nvPr>
            <p:ph type="title"/>
          </p:nvPr>
        </p:nvSpPr>
        <p:spPr>
          <a:xfrm>
            <a:off x="839788" y="365125"/>
            <a:ext cx="10515600" cy="1325563"/>
          </a:xfrm>
          <a:prstGeom prst="rect">
            <a:avLst/>
          </a:prstGeo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97447048-762E-45A9-81CE-178977F046B5}"/>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6C52E24-4766-4C49-B941-1437A497B781}"/>
              </a:ext>
            </a:extLst>
          </p:cNvPr>
          <p:cNvSpPr>
            <a:spLocks noGrp="1"/>
          </p:cNvSpPr>
          <p:nvPr>
            <p:ph sz="half" idx="2"/>
          </p:nvPr>
        </p:nvSpPr>
        <p:spPr>
          <a:xfrm>
            <a:off x="839788" y="2505075"/>
            <a:ext cx="5157787"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4B67ACC8-78A1-4E82-80F2-4333C72CD96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5B57189-53B2-47BF-BE33-41EB18FD3EEE}"/>
              </a:ext>
            </a:extLst>
          </p:cNvPr>
          <p:cNvSpPr>
            <a:spLocks noGrp="1"/>
          </p:cNvSpPr>
          <p:nvPr>
            <p:ph sz="quarter" idx="4"/>
          </p:nvPr>
        </p:nvSpPr>
        <p:spPr>
          <a:xfrm>
            <a:off x="6172200" y="2505075"/>
            <a:ext cx="5183188"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1959E13E-86FE-463E-B4BF-337E4912DB0A}"/>
              </a:ext>
            </a:extLst>
          </p:cNvPr>
          <p:cNvSpPr>
            <a:spLocks noGrp="1"/>
          </p:cNvSpPr>
          <p:nvPr>
            <p:ph type="dt" sz="half" idx="10"/>
          </p:nvPr>
        </p:nvSpPr>
        <p:spPr>
          <a:xfrm>
            <a:off x="838200" y="6356350"/>
            <a:ext cx="2743200" cy="365125"/>
          </a:xfrm>
          <a:prstGeom prst="rect">
            <a:avLst/>
          </a:prstGeom>
        </p:spPr>
        <p:txBody>
          <a:bodyPr/>
          <a:lstStyle/>
          <a:p>
            <a:fld id="{22E485A4-1381-4857-90CE-F504B1475F04}" type="datetimeFigureOut">
              <a:rPr lang="fr-CA" smtClean="0"/>
              <a:pPr/>
              <a:t>2023-03-29</a:t>
            </a:fld>
            <a:endParaRPr lang="fr-CA"/>
          </a:p>
        </p:txBody>
      </p:sp>
      <p:sp>
        <p:nvSpPr>
          <p:cNvPr id="8" name="Espace réservé du pied de page 7">
            <a:extLst>
              <a:ext uri="{FF2B5EF4-FFF2-40B4-BE49-F238E27FC236}">
                <a16:creationId xmlns:a16="http://schemas.microsoft.com/office/drawing/2014/main" id="{58094F58-3767-41B3-80E7-7DCA20517462}"/>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9" name="Espace réservé du numéro de diapositive 8">
            <a:extLst>
              <a:ext uri="{FF2B5EF4-FFF2-40B4-BE49-F238E27FC236}">
                <a16:creationId xmlns:a16="http://schemas.microsoft.com/office/drawing/2014/main" id="{0D10CC14-DDB8-4002-9EC5-F3E09F861CA3}"/>
              </a:ext>
            </a:extLst>
          </p:cNvPr>
          <p:cNvSpPr>
            <a:spLocks noGrp="1"/>
          </p:cNvSpPr>
          <p:nvPr>
            <p:ph type="sldNum" sz="quarter" idx="12"/>
          </p:nvPr>
        </p:nvSpPr>
        <p:spPr>
          <a:xfrm>
            <a:off x="8610600" y="6356350"/>
            <a:ext cx="2743200" cy="365125"/>
          </a:xfrm>
          <a:prstGeom prst="rect">
            <a:avLst/>
          </a:prstGeom>
        </p:spPr>
        <p:txBody>
          <a:bodyPr/>
          <a:lstStyle/>
          <a:p>
            <a:fld id="{02655642-B027-4998-BCA6-9F9D29FDAFD2}" type="slidenum">
              <a:rPr lang="fr-CA" smtClean="0"/>
              <a:pPr/>
              <a:t>‹N°›</a:t>
            </a:fld>
            <a:endParaRPr lang="fr-CA"/>
          </a:p>
        </p:txBody>
      </p:sp>
    </p:spTree>
    <p:extLst>
      <p:ext uri="{BB962C8B-B14F-4D97-AF65-F5344CB8AC3E}">
        <p14:creationId xmlns:p14="http://schemas.microsoft.com/office/powerpoint/2010/main" val="350053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0A4DA0-45EB-4C4B-AC8C-3C070EB49297}"/>
              </a:ext>
            </a:extLst>
          </p:cNvPr>
          <p:cNvSpPr>
            <a:spLocks noGrp="1"/>
          </p:cNvSpPr>
          <p:nvPr>
            <p:ph type="title"/>
          </p:nvPr>
        </p:nvSpPr>
        <p:spPr>
          <a:xfrm>
            <a:off x="838200" y="365125"/>
            <a:ext cx="10515600" cy="1325563"/>
          </a:xfrm>
          <a:prstGeom prst="rect">
            <a:avLst/>
          </a:prstGeom>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B1D59742-B253-4008-A00F-8256CB53A2AD}"/>
              </a:ext>
            </a:extLst>
          </p:cNvPr>
          <p:cNvSpPr>
            <a:spLocks noGrp="1"/>
          </p:cNvSpPr>
          <p:nvPr>
            <p:ph type="dt" sz="half" idx="10"/>
          </p:nvPr>
        </p:nvSpPr>
        <p:spPr>
          <a:xfrm>
            <a:off x="838200" y="6356350"/>
            <a:ext cx="2743200" cy="365125"/>
          </a:xfrm>
          <a:prstGeom prst="rect">
            <a:avLst/>
          </a:prstGeom>
        </p:spPr>
        <p:txBody>
          <a:bodyPr/>
          <a:lstStyle/>
          <a:p>
            <a:fld id="{22E485A4-1381-4857-90CE-F504B1475F04}" type="datetimeFigureOut">
              <a:rPr lang="fr-CA" smtClean="0"/>
              <a:pPr/>
              <a:t>2023-03-29</a:t>
            </a:fld>
            <a:endParaRPr lang="fr-CA"/>
          </a:p>
        </p:txBody>
      </p:sp>
      <p:sp>
        <p:nvSpPr>
          <p:cNvPr id="4" name="Espace réservé du pied de page 3">
            <a:extLst>
              <a:ext uri="{FF2B5EF4-FFF2-40B4-BE49-F238E27FC236}">
                <a16:creationId xmlns:a16="http://schemas.microsoft.com/office/drawing/2014/main" id="{21CB5BD3-F646-4299-A62D-F392CF8A87A3}"/>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5" name="Espace réservé du numéro de diapositive 4">
            <a:extLst>
              <a:ext uri="{FF2B5EF4-FFF2-40B4-BE49-F238E27FC236}">
                <a16:creationId xmlns:a16="http://schemas.microsoft.com/office/drawing/2014/main" id="{76BED3D5-4A81-4747-8D6B-8AEC957ED5BA}"/>
              </a:ext>
            </a:extLst>
          </p:cNvPr>
          <p:cNvSpPr>
            <a:spLocks noGrp="1"/>
          </p:cNvSpPr>
          <p:nvPr>
            <p:ph type="sldNum" sz="quarter" idx="12"/>
          </p:nvPr>
        </p:nvSpPr>
        <p:spPr>
          <a:xfrm>
            <a:off x="8610600" y="6356350"/>
            <a:ext cx="2743200" cy="365125"/>
          </a:xfrm>
          <a:prstGeom prst="rect">
            <a:avLst/>
          </a:prstGeom>
        </p:spPr>
        <p:txBody>
          <a:bodyPr/>
          <a:lstStyle/>
          <a:p>
            <a:fld id="{02655642-B027-4998-BCA6-9F9D29FDAFD2}" type="slidenum">
              <a:rPr lang="fr-CA" smtClean="0"/>
              <a:pPr/>
              <a:t>‹N°›</a:t>
            </a:fld>
            <a:endParaRPr lang="fr-CA"/>
          </a:p>
        </p:txBody>
      </p:sp>
    </p:spTree>
    <p:extLst>
      <p:ext uri="{BB962C8B-B14F-4D97-AF65-F5344CB8AC3E}">
        <p14:creationId xmlns:p14="http://schemas.microsoft.com/office/powerpoint/2010/main" val="2277875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5AC3A12-CF8E-4204-A13E-EC2D8F3CA94B}"/>
              </a:ext>
            </a:extLst>
          </p:cNvPr>
          <p:cNvSpPr>
            <a:spLocks noGrp="1"/>
          </p:cNvSpPr>
          <p:nvPr>
            <p:ph type="dt" sz="half" idx="10"/>
          </p:nvPr>
        </p:nvSpPr>
        <p:spPr>
          <a:xfrm>
            <a:off x="838200" y="6356350"/>
            <a:ext cx="2743200" cy="365125"/>
          </a:xfrm>
          <a:prstGeom prst="rect">
            <a:avLst/>
          </a:prstGeom>
        </p:spPr>
        <p:txBody>
          <a:bodyPr/>
          <a:lstStyle/>
          <a:p>
            <a:fld id="{22E485A4-1381-4857-90CE-F504B1475F04}" type="datetimeFigureOut">
              <a:rPr lang="fr-CA" smtClean="0"/>
              <a:pPr/>
              <a:t>2023-03-29</a:t>
            </a:fld>
            <a:endParaRPr lang="fr-CA"/>
          </a:p>
        </p:txBody>
      </p:sp>
      <p:sp>
        <p:nvSpPr>
          <p:cNvPr id="3" name="Espace réservé du pied de page 2">
            <a:extLst>
              <a:ext uri="{FF2B5EF4-FFF2-40B4-BE49-F238E27FC236}">
                <a16:creationId xmlns:a16="http://schemas.microsoft.com/office/drawing/2014/main" id="{8CB0BA62-7A19-4ADE-9BA3-315818E94EB3}"/>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4" name="Espace réservé du numéro de diapositive 3">
            <a:extLst>
              <a:ext uri="{FF2B5EF4-FFF2-40B4-BE49-F238E27FC236}">
                <a16:creationId xmlns:a16="http://schemas.microsoft.com/office/drawing/2014/main" id="{6B6602A4-0A49-46B6-ADAF-67F8F66EA352}"/>
              </a:ext>
            </a:extLst>
          </p:cNvPr>
          <p:cNvSpPr>
            <a:spLocks noGrp="1"/>
          </p:cNvSpPr>
          <p:nvPr>
            <p:ph type="sldNum" sz="quarter" idx="12"/>
          </p:nvPr>
        </p:nvSpPr>
        <p:spPr>
          <a:xfrm>
            <a:off x="8610600" y="6356350"/>
            <a:ext cx="2743200" cy="365125"/>
          </a:xfrm>
          <a:prstGeom prst="rect">
            <a:avLst/>
          </a:prstGeom>
        </p:spPr>
        <p:txBody>
          <a:bodyPr/>
          <a:lstStyle/>
          <a:p>
            <a:fld id="{02655642-B027-4998-BCA6-9F9D29FDAFD2}" type="slidenum">
              <a:rPr lang="fr-CA" smtClean="0"/>
              <a:pPr/>
              <a:t>‹N°›</a:t>
            </a:fld>
            <a:endParaRPr lang="fr-CA"/>
          </a:p>
        </p:txBody>
      </p:sp>
    </p:spTree>
    <p:extLst>
      <p:ext uri="{BB962C8B-B14F-4D97-AF65-F5344CB8AC3E}">
        <p14:creationId xmlns:p14="http://schemas.microsoft.com/office/powerpoint/2010/main" val="3916159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7652F9-D44A-41C7-8EBB-4DDE3CC4704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839CD6CE-F150-48A1-AAEF-276C08CBFF4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8D4EA3DF-E407-42B8-846E-BA5D91949DD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72D73D3-B872-4F89-BE53-82C1DD848E33}"/>
              </a:ext>
            </a:extLst>
          </p:cNvPr>
          <p:cNvSpPr>
            <a:spLocks noGrp="1"/>
          </p:cNvSpPr>
          <p:nvPr>
            <p:ph type="dt" sz="half" idx="10"/>
          </p:nvPr>
        </p:nvSpPr>
        <p:spPr>
          <a:xfrm>
            <a:off x="838200" y="6356350"/>
            <a:ext cx="2743200" cy="365125"/>
          </a:xfrm>
          <a:prstGeom prst="rect">
            <a:avLst/>
          </a:prstGeom>
        </p:spPr>
        <p:txBody>
          <a:bodyPr/>
          <a:lstStyle/>
          <a:p>
            <a:fld id="{22E485A4-1381-4857-90CE-F504B1475F04}" type="datetimeFigureOut">
              <a:rPr lang="fr-CA" smtClean="0"/>
              <a:pPr/>
              <a:t>2023-03-29</a:t>
            </a:fld>
            <a:endParaRPr lang="fr-CA"/>
          </a:p>
        </p:txBody>
      </p:sp>
      <p:sp>
        <p:nvSpPr>
          <p:cNvPr id="6" name="Espace réservé du pied de page 5">
            <a:extLst>
              <a:ext uri="{FF2B5EF4-FFF2-40B4-BE49-F238E27FC236}">
                <a16:creationId xmlns:a16="http://schemas.microsoft.com/office/drawing/2014/main" id="{A550A330-51E1-45A9-8CA0-6F6213D12FB7}"/>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7" name="Espace réservé du numéro de diapositive 6">
            <a:extLst>
              <a:ext uri="{FF2B5EF4-FFF2-40B4-BE49-F238E27FC236}">
                <a16:creationId xmlns:a16="http://schemas.microsoft.com/office/drawing/2014/main" id="{3D1AF3FC-AD0A-48F0-AB9B-914E3312F65E}"/>
              </a:ext>
            </a:extLst>
          </p:cNvPr>
          <p:cNvSpPr>
            <a:spLocks noGrp="1"/>
          </p:cNvSpPr>
          <p:nvPr>
            <p:ph type="sldNum" sz="quarter" idx="12"/>
          </p:nvPr>
        </p:nvSpPr>
        <p:spPr>
          <a:xfrm>
            <a:off x="8610600" y="6356350"/>
            <a:ext cx="2743200" cy="365125"/>
          </a:xfrm>
          <a:prstGeom prst="rect">
            <a:avLst/>
          </a:prstGeom>
        </p:spPr>
        <p:txBody>
          <a:bodyPr/>
          <a:lstStyle/>
          <a:p>
            <a:fld id="{02655642-B027-4998-BCA6-9F9D29FDAFD2}" type="slidenum">
              <a:rPr lang="fr-CA" smtClean="0"/>
              <a:pPr/>
              <a:t>‹N°›</a:t>
            </a:fld>
            <a:endParaRPr lang="fr-CA"/>
          </a:p>
        </p:txBody>
      </p:sp>
    </p:spTree>
    <p:extLst>
      <p:ext uri="{BB962C8B-B14F-4D97-AF65-F5344CB8AC3E}">
        <p14:creationId xmlns:p14="http://schemas.microsoft.com/office/powerpoint/2010/main" val="2345735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C5C806-29C8-4C9E-8E82-48496E1E5D3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5B47BCA0-58CA-48A0-B9F9-05121E44A5B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1F86A9BF-F533-4BA7-85C1-D349EA00830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F498FBE-C7D5-4E61-9B9E-4E2B968ABBC9}"/>
              </a:ext>
            </a:extLst>
          </p:cNvPr>
          <p:cNvSpPr>
            <a:spLocks noGrp="1"/>
          </p:cNvSpPr>
          <p:nvPr>
            <p:ph type="dt" sz="half" idx="10"/>
          </p:nvPr>
        </p:nvSpPr>
        <p:spPr>
          <a:xfrm>
            <a:off x="838200" y="6356350"/>
            <a:ext cx="2743200" cy="365125"/>
          </a:xfrm>
          <a:prstGeom prst="rect">
            <a:avLst/>
          </a:prstGeom>
        </p:spPr>
        <p:txBody>
          <a:bodyPr/>
          <a:lstStyle/>
          <a:p>
            <a:fld id="{22E485A4-1381-4857-90CE-F504B1475F04}" type="datetimeFigureOut">
              <a:rPr lang="fr-CA" smtClean="0"/>
              <a:pPr/>
              <a:t>2023-03-29</a:t>
            </a:fld>
            <a:endParaRPr lang="fr-CA"/>
          </a:p>
        </p:txBody>
      </p:sp>
      <p:sp>
        <p:nvSpPr>
          <p:cNvPr id="6" name="Espace réservé du pied de page 5">
            <a:extLst>
              <a:ext uri="{FF2B5EF4-FFF2-40B4-BE49-F238E27FC236}">
                <a16:creationId xmlns:a16="http://schemas.microsoft.com/office/drawing/2014/main" id="{E0C81057-A2A5-4EE4-B03A-FF3E974752F1}"/>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7" name="Espace réservé du numéro de diapositive 6">
            <a:extLst>
              <a:ext uri="{FF2B5EF4-FFF2-40B4-BE49-F238E27FC236}">
                <a16:creationId xmlns:a16="http://schemas.microsoft.com/office/drawing/2014/main" id="{564EB634-9D77-4A53-A0C3-7ECD03F3EA0E}"/>
              </a:ext>
            </a:extLst>
          </p:cNvPr>
          <p:cNvSpPr>
            <a:spLocks noGrp="1"/>
          </p:cNvSpPr>
          <p:nvPr>
            <p:ph type="sldNum" sz="quarter" idx="12"/>
          </p:nvPr>
        </p:nvSpPr>
        <p:spPr>
          <a:xfrm>
            <a:off x="8610600" y="6356350"/>
            <a:ext cx="2743200" cy="365125"/>
          </a:xfrm>
          <a:prstGeom prst="rect">
            <a:avLst/>
          </a:prstGeom>
        </p:spPr>
        <p:txBody>
          <a:bodyPr/>
          <a:lstStyle/>
          <a:p>
            <a:fld id="{02655642-B027-4998-BCA6-9F9D29FDAFD2}" type="slidenum">
              <a:rPr lang="fr-CA" smtClean="0"/>
              <a:pPr/>
              <a:t>‹N°›</a:t>
            </a:fld>
            <a:endParaRPr lang="fr-CA"/>
          </a:p>
        </p:txBody>
      </p:sp>
    </p:spTree>
    <p:extLst>
      <p:ext uri="{BB962C8B-B14F-4D97-AF65-F5344CB8AC3E}">
        <p14:creationId xmlns:p14="http://schemas.microsoft.com/office/powerpoint/2010/main" val="3948990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DE76D9-AD17-436C-A86B-6263BF4AFAC1}"/>
              </a:ext>
            </a:extLst>
          </p:cNvPr>
          <p:cNvSpPr>
            <a:spLocks noGrp="1"/>
          </p:cNvSpPr>
          <p:nvPr>
            <p:ph type="title"/>
          </p:nvPr>
        </p:nvSpPr>
        <p:spPr>
          <a:xfrm>
            <a:off x="838200" y="365125"/>
            <a:ext cx="10515600" cy="1325563"/>
          </a:xfrm>
          <a:prstGeom prst="rect">
            <a:avLst/>
          </a:prstGeom>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8E0766C9-F660-4EC1-A0EF-9C7D65F4BCB5}"/>
              </a:ext>
            </a:extLst>
          </p:cNvPr>
          <p:cNvSpPr>
            <a:spLocks noGrp="1"/>
          </p:cNvSpPr>
          <p:nvPr>
            <p:ph type="body" orient="vert" idx="1"/>
          </p:nvPr>
        </p:nvSpPr>
        <p:spPr>
          <a:xfrm>
            <a:off x="838200" y="1825625"/>
            <a:ext cx="10515600" cy="43513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104DB015-6307-43BC-8733-258EE4834C62}"/>
              </a:ext>
            </a:extLst>
          </p:cNvPr>
          <p:cNvSpPr>
            <a:spLocks noGrp="1"/>
          </p:cNvSpPr>
          <p:nvPr>
            <p:ph type="dt" sz="half" idx="10"/>
          </p:nvPr>
        </p:nvSpPr>
        <p:spPr>
          <a:xfrm>
            <a:off x="838200" y="6356350"/>
            <a:ext cx="2743200" cy="365125"/>
          </a:xfrm>
          <a:prstGeom prst="rect">
            <a:avLst/>
          </a:prstGeom>
        </p:spPr>
        <p:txBody>
          <a:bodyPr/>
          <a:lstStyle/>
          <a:p>
            <a:fld id="{22E485A4-1381-4857-90CE-F504B1475F04}" type="datetimeFigureOut">
              <a:rPr lang="fr-CA" smtClean="0"/>
              <a:pPr/>
              <a:t>2023-03-29</a:t>
            </a:fld>
            <a:endParaRPr lang="fr-CA"/>
          </a:p>
        </p:txBody>
      </p:sp>
      <p:sp>
        <p:nvSpPr>
          <p:cNvPr id="5" name="Espace réservé du pied de page 4">
            <a:extLst>
              <a:ext uri="{FF2B5EF4-FFF2-40B4-BE49-F238E27FC236}">
                <a16:creationId xmlns:a16="http://schemas.microsoft.com/office/drawing/2014/main" id="{C714D120-35C1-435C-ABE8-0B606B2FF3CC}"/>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6" name="Espace réservé du numéro de diapositive 5">
            <a:extLst>
              <a:ext uri="{FF2B5EF4-FFF2-40B4-BE49-F238E27FC236}">
                <a16:creationId xmlns:a16="http://schemas.microsoft.com/office/drawing/2014/main" id="{E8D07707-C654-4F23-8D05-A229BD0DD76B}"/>
              </a:ext>
            </a:extLst>
          </p:cNvPr>
          <p:cNvSpPr>
            <a:spLocks noGrp="1"/>
          </p:cNvSpPr>
          <p:nvPr>
            <p:ph type="sldNum" sz="quarter" idx="12"/>
          </p:nvPr>
        </p:nvSpPr>
        <p:spPr>
          <a:xfrm>
            <a:off x="8610600" y="6356350"/>
            <a:ext cx="2743200" cy="365125"/>
          </a:xfrm>
          <a:prstGeom prst="rect">
            <a:avLst/>
          </a:prstGeom>
        </p:spPr>
        <p:txBody>
          <a:bodyPr/>
          <a:lstStyle/>
          <a:p>
            <a:fld id="{02655642-B027-4998-BCA6-9F9D29FDAFD2}" type="slidenum">
              <a:rPr lang="fr-CA" smtClean="0"/>
              <a:pPr/>
              <a:t>‹N°›</a:t>
            </a:fld>
            <a:endParaRPr lang="fr-CA"/>
          </a:p>
        </p:txBody>
      </p:sp>
    </p:spTree>
    <p:extLst>
      <p:ext uri="{BB962C8B-B14F-4D97-AF65-F5344CB8AC3E}">
        <p14:creationId xmlns:p14="http://schemas.microsoft.com/office/powerpoint/2010/main" val="2529430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2CFB344-9CF6-486A-AEBB-869CD62E3DD1}"/>
              </a:ext>
            </a:extLst>
          </p:cNvPr>
          <p:cNvSpPr>
            <a:spLocks noGrp="1"/>
          </p:cNvSpPr>
          <p:nvPr>
            <p:ph type="title" orient="vert"/>
          </p:nvPr>
        </p:nvSpPr>
        <p:spPr>
          <a:xfrm>
            <a:off x="8724900" y="365125"/>
            <a:ext cx="2628900" cy="5811838"/>
          </a:xfrm>
          <a:prstGeom prst="rect">
            <a:avLst/>
          </a:prstGeo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C864EED5-7611-48E0-9057-C4BD44170E2C}"/>
              </a:ext>
            </a:extLst>
          </p:cNvPr>
          <p:cNvSpPr>
            <a:spLocks noGrp="1"/>
          </p:cNvSpPr>
          <p:nvPr>
            <p:ph type="body" orient="vert" idx="1"/>
          </p:nvPr>
        </p:nvSpPr>
        <p:spPr>
          <a:xfrm>
            <a:off x="838200" y="365125"/>
            <a:ext cx="7734300" cy="58118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212641D8-F592-4B40-B95E-021527B1B6C5}"/>
              </a:ext>
            </a:extLst>
          </p:cNvPr>
          <p:cNvSpPr>
            <a:spLocks noGrp="1"/>
          </p:cNvSpPr>
          <p:nvPr>
            <p:ph type="dt" sz="half" idx="10"/>
          </p:nvPr>
        </p:nvSpPr>
        <p:spPr>
          <a:xfrm>
            <a:off x="838200" y="6356350"/>
            <a:ext cx="2743200" cy="365125"/>
          </a:xfrm>
          <a:prstGeom prst="rect">
            <a:avLst/>
          </a:prstGeom>
        </p:spPr>
        <p:txBody>
          <a:bodyPr/>
          <a:lstStyle/>
          <a:p>
            <a:fld id="{22E485A4-1381-4857-90CE-F504B1475F04}" type="datetimeFigureOut">
              <a:rPr lang="fr-CA" smtClean="0"/>
              <a:pPr/>
              <a:t>2023-03-29</a:t>
            </a:fld>
            <a:endParaRPr lang="fr-CA"/>
          </a:p>
        </p:txBody>
      </p:sp>
      <p:sp>
        <p:nvSpPr>
          <p:cNvPr id="5" name="Espace réservé du pied de page 4">
            <a:extLst>
              <a:ext uri="{FF2B5EF4-FFF2-40B4-BE49-F238E27FC236}">
                <a16:creationId xmlns:a16="http://schemas.microsoft.com/office/drawing/2014/main" id="{91977266-8CF0-449D-AC9C-9360B6BACF32}"/>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6" name="Espace réservé du numéro de diapositive 5">
            <a:extLst>
              <a:ext uri="{FF2B5EF4-FFF2-40B4-BE49-F238E27FC236}">
                <a16:creationId xmlns:a16="http://schemas.microsoft.com/office/drawing/2014/main" id="{3B933543-D832-4B18-ABBA-337836F73DCC}"/>
              </a:ext>
            </a:extLst>
          </p:cNvPr>
          <p:cNvSpPr>
            <a:spLocks noGrp="1"/>
          </p:cNvSpPr>
          <p:nvPr>
            <p:ph type="sldNum" sz="quarter" idx="12"/>
          </p:nvPr>
        </p:nvSpPr>
        <p:spPr>
          <a:xfrm>
            <a:off x="8610600" y="6356350"/>
            <a:ext cx="2743200" cy="365125"/>
          </a:xfrm>
          <a:prstGeom prst="rect">
            <a:avLst/>
          </a:prstGeom>
        </p:spPr>
        <p:txBody>
          <a:bodyPr/>
          <a:lstStyle/>
          <a:p>
            <a:fld id="{02655642-B027-4998-BCA6-9F9D29FDAFD2}" type="slidenum">
              <a:rPr lang="fr-CA" smtClean="0"/>
              <a:pPr/>
              <a:t>‹N°›</a:t>
            </a:fld>
            <a:endParaRPr lang="fr-CA"/>
          </a:p>
        </p:txBody>
      </p:sp>
    </p:spTree>
    <p:extLst>
      <p:ext uri="{BB962C8B-B14F-4D97-AF65-F5344CB8AC3E}">
        <p14:creationId xmlns:p14="http://schemas.microsoft.com/office/powerpoint/2010/main" val="1286942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C3FF0FC5-139B-81FF-B784-685CC811D19A}"/>
              </a:ext>
            </a:extLst>
          </p:cNvPr>
          <p:cNvPicPr>
            <a:picLocks noChangeAspect="1"/>
          </p:cNvPicPr>
          <p:nvPr userDrawn="1"/>
        </p:nvPicPr>
        <p:blipFill>
          <a:blip r:embed="rId13"/>
          <a:stretch>
            <a:fillRect/>
          </a:stretch>
        </p:blipFill>
        <p:spPr>
          <a:xfrm>
            <a:off x="92952" y="51524"/>
            <a:ext cx="12006096" cy="6754953"/>
          </a:xfrm>
          <a:prstGeom prst="rect">
            <a:avLst/>
          </a:prstGeom>
        </p:spPr>
      </p:pic>
    </p:spTree>
    <p:extLst>
      <p:ext uri="{BB962C8B-B14F-4D97-AF65-F5344CB8AC3E}">
        <p14:creationId xmlns:p14="http://schemas.microsoft.com/office/powerpoint/2010/main" val="2762790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79AD9D5-50CD-453F-B411-DDB16F6A7ED6}"/>
              </a:ext>
            </a:extLst>
          </p:cNvPr>
          <p:cNvSpPr txBox="1"/>
          <p:nvPr/>
        </p:nvSpPr>
        <p:spPr>
          <a:xfrm>
            <a:off x="1180137" y="920293"/>
            <a:ext cx="10065079" cy="1077218"/>
          </a:xfrm>
          <a:prstGeom prst="rect">
            <a:avLst/>
          </a:prstGeom>
          <a:noFill/>
        </p:spPr>
        <p:txBody>
          <a:bodyPr wrap="square" rtlCol="0">
            <a:spAutoFit/>
          </a:bodyPr>
          <a:lstStyle/>
          <a:p>
            <a:pPr algn="ctr"/>
            <a:r>
              <a:rPr lang="fr-CA" sz="3200" b="1" dirty="0">
                <a:latin typeface="Calibri" panose="020F0502020204030204" pitchFamily="34" charset="0"/>
                <a:ea typeface="Calibri" panose="020F0502020204030204" pitchFamily="34" charset="0"/>
                <a:cs typeface="Times New Roman" panose="02020603050405020304" pitchFamily="18" charset="0"/>
              </a:rPr>
              <a:t>Services écosystémiques en grandes cultures biologiques: Quels potentiels dans les régions périphériques?</a:t>
            </a:r>
            <a:endParaRPr lang="fr-CA" sz="3200" dirty="0"/>
          </a:p>
        </p:txBody>
      </p:sp>
      <p:sp>
        <p:nvSpPr>
          <p:cNvPr id="2" name="ZoneTexte 1">
            <a:extLst>
              <a:ext uri="{FF2B5EF4-FFF2-40B4-BE49-F238E27FC236}">
                <a16:creationId xmlns:a16="http://schemas.microsoft.com/office/drawing/2014/main" id="{73CE3C47-39D1-4084-AA98-B0D697275ED0}"/>
              </a:ext>
            </a:extLst>
          </p:cNvPr>
          <p:cNvSpPr txBox="1"/>
          <p:nvPr/>
        </p:nvSpPr>
        <p:spPr>
          <a:xfrm>
            <a:off x="3353349" y="2627812"/>
            <a:ext cx="5119542" cy="1354217"/>
          </a:xfrm>
          <a:prstGeom prst="rect">
            <a:avLst/>
          </a:prstGeom>
          <a:noFill/>
        </p:spPr>
        <p:txBody>
          <a:bodyPr wrap="none" rtlCol="0">
            <a:spAutoFit/>
          </a:bodyPr>
          <a:lstStyle/>
          <a:p>
            <a:pPr algn="ctr"/>
            <a:r>
              <a:rPr lang="fr-CA" sz="2800" b="1" dirty="0"/>
              <a:t>Vincent Poirier, PhD</a:t>
            </a:r>
          </a:p>
          <a:p>
            <a:pPr algn="ctr"/>
            <a:r>
              <a:rPr lang="fr-CA" dirty="0"/>
              <a:t>Professeur en sciences du sol</a:t>
            </a:r>
          </a:p>
          <a:p>
            <a:pPr algn="ctr"/>
            <a:r>
              <a:rPr lang="fr-CA" dirty="0"/>
              <a:t>Unité de recherche en agriculture et agroalimentaire</a:t>
            </a:r>
          </a:p>
          <a:p>
            <a:pPr algn="ctr"/>
            <a:r>
              <a:rPr lang="fr-CA" dirty="0"/>
              <a:t>Université du Québec en Abitibi-Témiscamingue</a:t>
            </a:r>
          </a:p>
        </p:txBody>
      </p:sp>
      <p:pic>
        <p:nvPicPr>
          <p:cNvPr id="7" name="Image 6">
            <a:extLst>
              <a:ext uri="{FF2B5EF4-FFF2-40B4-BE49-F238E27FC236}">
                <a16:creationId xmlns:a16="http://schemas.microsoft.com/office/drawing/2014/main" id="{7E7DEA18-0DB9-72E0-5A4B-FAD8B6A9A5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8458" y="5864323"/>
            <a:ext cx="2988290" cy="712162"/>
          </a:xfrm>
          <a:prstGeom prst="rect">
            <a:avLst/>
          </a:prstGeom>
        </p:spPr>
      </p:pic>
      <p:sp>
        <p:nvSpPr>
          <p:cNvPr id="4" name="ZoneTexte 3">
            <a:extLst>
              <a:ext uri="{FF2B5EF4-FFF2-40B4-BE49-F238E27FC236}">
                <a16:creationId xmlns:a16="http://schemas.microsoft.com/office/drawing/2014/main" id="{4358F358-3E3B-D6D2-92DF-4F0EC2516198}"/>
              </a:ext>
            </a:extLst>
          </p:cNvPr>
          <p:cNvSpPr txBox="1"/>
          <p:nvPr/>
        </p:nvSpPr>
        <p:spPr>
          <a:xfrm>
            <a:off x="1379064" y="4655344"/>
            <a:ext cx="9433871" cy="1569660"/>
          </a:xfrm>
          <a:prstGeom prst="rect">
            <a:avLst/>
          </a:prstGeom>
          <a:noFill/>
        </p:spPr>
        <p:txBody>
          <a:bodyPr wrap="square" rtlCol="0">
            <a:spAutoFit/>
          </a:bodyPr>
          <a:lstStyle/>
          <a:p>
            <a:pPr algn="ctr"/>
            <a:r>
              <a:rPr lang="fr-CA" sz="2400" b="1" i="0" u="none" strike="noStrike" baseline="0" dirty="0">
                <a:solidFill>
                  <a:schemeClr val="accent6"/>
                </a:solidFill>
              </a:rPr>
              <a:t>Portrait, innovation et trajectoire de l’agroalimentaire</a:t>
            </a:r>
          </a:p>
          <a:p>
            <a:pPr algn="ctr"/>
            <a:r>
              <a:rPr lang="fr-CA" sz="2400" b="1" i="0" u="none" strike="noStrike" baseline="0" dirty="0">
                <a:solidFill>
                  <a:schemeClr val="accent6"/>
                </a:solidFill>
              </a:rPr>
              <a:t>en Abitibi-Ouest, Villebois et </a:t>
            </a:r>
            <a:r>
              <a:rPr lang="fr-CA" sz="2400" b="1" i="0" u="none" strike="noStrike" baseline="0" dirty="0" err="1">
                <a:solidFill>
                  <a:schemeClr val="accent6"/>
                </a:solidFill>
              </a:rPr>
              <a:t>Valcanton</a:t>
            </a:r>
            <a:r>
              <a:rPr lang="fr-CA" sz="2400" b="1" i="0" u="none" strike="noStrike" baseline="0" dirty="0">
                <a:solidFill>
                  <a:schemeClr val="accent6"/>
                </a:solidFill>
              </a:rPr>
              <a:t> </a:t>
            </a:r>
          </a:p>
          <a:p>
            <a:pPr algn="ctr"/>
            <a:r>
              <a:rPr lang="fr-CA" sz="2400" b="1" i="0" u="none" strike="noStrike" baseline="0" dirty="0">
                <a:solidFill>
                  <a:schemeClr val="accent6"/>
                </a:solidFill>
              </a:rPr>
              <a:t>Journée colloque et échanges, </a:t>
            </a:r>
          </a:p>
          <a:p>
            <a:pPr algn="ctr"/>
            <a:r>
              <a:rPr lang="fr-CA" sz="2400" b="1" dirty="0">
                <a:solidFill>
                  <a:schemeClr val="accent6"/>
                </a:solidFill>
              </a:rPr>
              <a:t>15 mars 2023, La Sarre</a:t>
            </a:r>
            <a:endParaRPr lang="fr-CA" sz="2400" b="1" i="0" u="none" strike="noStrike" baseline="0" dirty="0">
              <a:solidFill>
                <a:schemeClr val="accent6"/>
              </a:solidFill>
            </a:endParaRPr>
          </a:p>
        </p:txBody>
      </p:sp>
    </p:spTree>
    <p:extLst>
      <p:ext uri="{BB962C8B-B14F-4D97-AF65-F5344CB8AC3E}">
        <p14:creationId xmlns:p14="http://schemas.microsoft.com/office/powerpoint/2010/main" val="3812725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3BAA9745-374D-09BA-3593-8B18372BD227}"/>
              </a:ext>
            </a:extLst>
          </p:cNvPr>
          <p:cNvSpPr txBox="1"/>
          <p:nvPr/>
        </p:nvSpPr>
        <p:spPr>
          <a:xfrm>
            <a:off x="3544949" y="108507"/>
            <a:ext cx="5244641" cy="572016"/>
          </a:xfrm>
          <a:prstGeom prst="rect">
            <a:avLst/>
          </a:prstGeom>
          <a:noFill/>
        </p:spPr>
        <p:txBody>
          <a:bodyPr wrap="none" rtlCol="0">
            <a:spAutoFit/>
          </a:bodyPr>
          <a:lstStyle/>
          <a:p>
            <a:r>
              <a:rPr lang="fr-CA" sz="3117" b="1" dirty="0"/>
              <a:t>Historique et mise en contexte</a:t>
            </a:r>
          </a:p>
        </p:txBody>
      </p:sp>
      <p:sp>
        <p:nvSpPr>
          <p:cNvPr id="3" name="ZoneTexte 2">
            <a:extLst>
              <a:ext uri="{FF2B5EF4-FFF2-40B4-BE49-F238E27FC236}">
                <a16:creationId xmlns:a16="http://schemas.microsoft.com/office/drawing/2014/main" id="{D82262C9-88C5-CE2C-95AE-3CEF54E04145}"/>
              </a:ext>
            </a:extLst>
          </p:cNvPr>
          <p:cNvSpPr txBox="1"/>
          <p:nvPr/>
        </p:nvSpPr>
        <p:spPr>
          <a:xfrm>
            <a:off x="322219" y="1484922"/>
            <a:ext cx="11520158" cy="461665"/>
          </a:xfrm>
          <a:prstGeom prst="rect">
            <a:avLst/>
          </a:prstGeom>
          <a:noFill/>
        </p:spPr>
        <p:txBody>
          <a:bodyPr wrap="square" rtlCol="0">
            <a:spAutoFit/>
          </a:bodyPr>
          <a:lstStyle/>
          <a:p>
            <a:pPr marL="342900" indent="-342900">
              <a:buFont typeface="Wingdings" panose="05000000000000000000" pitchFamily="2" charset="2"/>
              <a:buChar char="Ø"/>
            </a:pPr>
            <a:r>
              <a:rPr lang="fr-CA" sz="2400" dirty="0"/>
              <a:t>Agriculture biologique → pôle d’excellence MRC de Témiscamingue (PDZA 2021 – 2026)</a:t>
            </a:r>
          </a:p>
        </p:txBody>
      </p:sp>
      <p:sp>
        <p:nvSpPr>
          <p:cNvPr id="5" name="ZoneTexte 4">
            <a:extLst>
              <a:ext uri="{FF2B5EF4-FFF2-40B4-BE49-F238E27FC236}">
                <a16:creationId xmlns:a16="http://schemas.microsoft.com/office/drawing/2014/main" id="{98617F88-F839-5A57-D5E1-351BE6939127}"/>
              </a:ext>
            </a:extLst>
          </p:cNvPr>
          <p:cNvSpPr txBox="1"/>
          <p:nvPr/>
        </p:nvSpPr>
        <p:spPr>
          <a:xfrm>
            <a:off x="322218" y="2341545"/>
            <a:ext cx="11159007" cy="461665"/>
          </a:xfrm>
          <a:prstGeom prst="rect">
            <a:avLst/>
          </a:prstGeom>
          <a:noFill/>
        </p:spPr>
        <p:txBody>
          <a:bodyPr wrap="square" rtlCol="0">
            <a:spAutoFit/>
          </a:bodyPr>
          <a:lstStyle/>
          <a:p>
            <a:pPr marL="342900" indent="-342900">
              <a:buFont typeface="Wingdings" panose="05000000000000000000" pitchFamily="2" charset="2"/>
              <a:buChar char="Ø"/>
            </a:pPr>
            <a:r>
              <a:rPr lang="fr-CA" sz="2400" dirty="0"/>
              <a:t>Portrait via sondage (2020) auprès de 90 entreprises en grandes cultures en A.-T.</a:t>
            </a:r>
          </a:p>
        </p:txBody>
      </p:sp>
      <p:sp>
        <p:nvSpPr>
          <p:cNvPr id="6" name="ZoneTexte 5">
            <a:extLst>
              <a:ext uri="{FF2B5EF4-FFF2-40B4-BE49-F238E27FC236}">
                <a16:creationId xmlns:a16="http://schemas.microsoft.com/office/drawing/2014/main" id="{E6627943-98C9-1B6B-0CB9-34E70F28595A}"/>
              </a:ext>
            </a:extLst>
          </p:cNvPr>
          <p:cNvSpPr txBox="1"/>
          <p:nvPr/>
        </p:nvSpPr>
        <p:spPr>
          <a:xfrm>
            <a:off x="322218" y="3198168"/>
            <a:ext cx="11652070" cy="461665"/>
          </a:xfrm>
          <a:prstGeom prst="rect">
            <a:avLst/>
          </a:prstGeom>
          <a:noFill/>
        </p:spPr>
        <p:txBody>
          <a:bodyPr wrap="square" rtlCol="0">
            <a:spAutoFit/>
          </a:bodyPr>
          <a:lstStyle/>
          <a:p>
            <a:pPr marL="342900" indent="-342900">
              <a:buFont typeface="Wingdings" panose="05000000000000000000" pitchFamily="2" charset="2"/>
              <a:buChar char="Ø"/>
            </a:pPr>
            <a:r>
              <a:rPr lang="fr-CA" sz="2400" dirty="0"/>
              <a:t>Objectif: cibler les enjeux scientifiques et techniques dans notre contexte pédoclimatique</a:t>
            </a:r>
          </a:p>
        </p:txBody>
      </p:sp>
      <p:sp>
        <p:nvSpPr>
          <p:cNvPr id="7" name="ZoneTexte 6">
            <a:extLst>
              <a:ext uri="{FF2B5EF4-FFF2-40B4-BE49-F238E27FC236}">
                <a16:creationId xmlns:a16="http://schemas.microsoft.com/office/drawing/2014/main" id="{B9409770-C93E-5563-41D1-332E428EA1BC}"/>
              </a:ext>
            </a:extLst>
          </p:cNvPr>
          <p:cNvSpPr txBox="1"/>
          <p:nvPr/>
        </p:nvSpPr>
        <p:spPr>
          <a:xfrm>
            <a:off x="322218" y="4054791"/>
            <a:ext cx="11416897" cy="461665"/>
          </a:xfrm>
          <a:prstGeom prst="rect">
            <a:avLst/>
          </a:prstGeom>
          <a:noFill/>
        </p:spPr>
        <p:txBody>
          <a:bodyPr wrap="square" rtlCol="0">
            <a:spAutoFit/>
          </a:bodyPr>
          <a:lstStyle/>
          <a:p>
            <a:pPr marL="342900" indent="-342900">
              <a:buFont typeface="Wingdings" panose="05000000000000000000" pitchFamily="2" charset="2"/>
              <a:buChar char="Ø"/>
            </a:pPr>
            <a:r>
              <a:rPr lang="fr-CA" sz="2400" dirty="0"/>
              <a:t>Résultats: analyse et validation avec comités → Identifier les priorités de recherche  </a:t>
            </a:r>
          </a:p>
        </p:txBody>
      </p:sp>
      <p:sp>
        <p:nvSpPr>
          <p:cNvPr id="10" name="ZoneTexte 9">
            <a:extLst>
              <a:ext uri="{FF2B5EF4-FFF2-40B4-BE49-F238E27FC236}">
                <a16:creationId xmlns:a16="http://schemas.microsoft.com/office/drawing/2014/main" id="{86319B7E-19D5-658C-4BBC-F9A54A263381}"/>
              </a:ext>
            </a:extLst>
          </p:cNvPr>
          <p:cNvSpPr txBox="1"/>
          <p:nvPr/>
        </p:nvSpPr>
        <p:spPr>
          <a:xfrm>
            <a:off x="322218" y="4911413"/>
            <a:ext cx="11634136" cy="461665"/>
          </a:xfrm>
          <a:prstGeom prst="rect">
            <a:avLst/>
          </a:prstGeom>
          <a:noFill/>
        </p:spPr>
        <p:txBody>
          <a:bodyPr wrap="square" rtlCol="0">
            <a:spAutoFit/>
          </a:bodyPr>
          <a:lstStyle/>
          <a:p>
            <a:pPr marL="342900" indent="-342900">
              <a:buFont typeface="Wingdings" panose="05000000000000000000" pitchFamily="2" charset="2"/>
              <a:buChar char="Ø"/>
            </a:pPr>
            <a:r>
              <a:rPr lang="fr-CA" sz="2400" dirty="0"/>
              <a:t>Appel à projet du FRQNT (2022) → Projet lié aux priorités identifiées → Octroi subvention</a:t>
            </a:r>
          </a:p>
        </p:txBody>
      </p:sp>
    </p:spTree>
    <p:extLst>
      <p:ext uri="{BB962C8B-B14F-4D97-AF65-F5344CB8AC3E}">
        <p14:creationId xmlns:p14="http://schemas.microsoft.com/office/powerpoint/2010/main" val="375368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75936082-BAC2-44D0-AB32-482788EE27CF}"/>
              </a:ext>
            </a:extLst>
          </p:cNvPr>
          <p:cNvSpPr txBox="1"/>
          <p:nvPr/>
        </p:nvSpPr>
        <p:spPr>
          <a:xfrm>
            <a:off x="492034" y="1644643"/>
            <a:ext cx="2268584" cy="830997"/>
          </a:xfrm>
          <a:prstGeom prst="rect">
            <a:avLst/>
          </a:prstGeom>
          <a:noFill/>
        </p:spPr>
        <p:txBody>
          <a:bodyPr wrap="square" rtlCol="0">
            <a:spAutoFit/>
          </a:bodyPr>
          <a:lstStyle/>
          <a:p>
            <a:pPr marL="342900" indent="-342900">
              <a:spcBef>
                <a:spcPts val="2400"/>
              </a:spcBef>
              <a:buFont typeface="Wingdings" panose="05000000000000000000" pitchFamily="2" charset="2"/>
              <a:buChar char="Ø"/>
            </a:pPr>
            <a:r>
              <a:rPr lang="fr-CA" sz="2400" dirty="0">
                <a:latin typeface="Calibri" panose="020F0502020204030204" pitchFamily="34" charset="0"/>
                <a:ea typeface="Calibri" panose="020F0502020204030204" pitchFamily="34" charset="0"/>
                <a:cs typeface="Times New Roman" panose="02020603050405020304" pitchFamily="18" charset="0"/>
              </a:rPr>
              <a:t>Équipe milieu académique: </a:t>
            </a:r>
          </a:p>
        </p:txBody>
      </p:sp>
      <p:sp>
        <p:nvSpPr>
          <p:cNvPr id="5" name="ZoneTexte 4">
            <a:extLst>
              <a:ext uri="{FF2B5EF4-FFF2-40B4-BE49-F238E27FC236}">
                <a16:creationId xmlns:a16="http://schemas.microsoft.com/office/drawing/2014/main" id="{1F02A4B8-C6FD-9748-CCE4-B325DBED3A6B}"/>
              </a:ext>
            </a:extLst>
          </p:cNvPr>
          <p:cNvSpPr txBox="1"/>
          <p:nvPr/>
        </p:nvSpPr>
        <p:spPr>
          <a:xfrm>
            <a:off x="4424804" y="84769"/>
            <a:ext cx="3189784" cy="523220"/>
          </a:xfrm>
          <a:prstGeom prst="rect">
            <a:avLst/>
          </a:prstGeom>
          <a:noFill/>
        </p:spPr>
        <p:txBody>
          <a:bodyPr wrap="none" rtlCol="0">
            <a:spAutoFit/>
          </a:bodyPr>
          <a:lstStyle/>
          <a:p>
            <a:r>
              <a:rPr lang="fr-CA" sz="2800" b="1" dirty="0"/>
              <a:t>Équipe et expertises</a:t>
            </a:r>
          </a:p>
        </p:txBody>
      </p:sp>
      <p:grpSp>
        <p:nvGrpSpPr>
          <p:cNvPr id="4" name="Groupe 3">
            <a:extLst>
              <a:ext uri="{FF2B5EF4-FFF2-40B4-BE49-F238E27FC236}">
                <a16:creationId xmlns:a16="http://schemas.microsoft.com/office/drawing/2014/main" id="{018B9A2F-7B05-218B-1BC7-7BCD9B03655B}"/>
              </a:ext>
            </a:extLst>
          </p:cNvPr>
          <p:cNvGrpSpPr/>
          <p:nvPr/>
        </p:nvGrpSpPr>
        <p:grpSpPr>
          <a:xfrm>
            <a:off x="1782996" y="5885370"/>
            <a:ext cx="10257420" cy="750562"/>
            <a:chOff x="1782996" y="5885370"/>
            <a:chExt cx="10257420" cy="750562"/>
          </a:xfrm>
        </p:grpSpPr>
        <p:pic>
          <p:nvPicPr>
            <p:cNvPr id="10" name="Image 9">
              <a:extLst>
                <a:ext uri="{FF2B5EF4-FFF2-40B4-BE49-F238E27FC236}">
                  <a16:creationId xmlns:a16="http://schemas.microsoft.com/office/drawing/2014/main" id="{4FAC820F-B71F-3A17-5AB1-681A1229A468}"/>
                </a:ext>
              </a:extLst>
            </p:cNvPr>
            <p:cNvPicPr>
              <a:picLocks noChangeAspect="1"/>
            </p:cNvPicPr>
            <p:nvPr/>
          </p:nvPicPr>
          <p:blipFill>
            <a:blip r:embed="rId2"/>
            <a:stretch>
              <a:fillRect/>
            </a:stretch>
          </p:blipFill>
          <p:spPr>
            <a:xfrm>
              <a:off x="10281285" y="5885370"/>
              <a:ext cx="1759131" cy="750562"/>
            </a:xfrm>
            <a:prstGeom prst="rect">
              <a:avLst/>
            </a:prstGeom>
          </p:spPr>
        </p:pic>
        <p:pic>
          <p:nvPicPr>
            <p:cNvPr id="2" name="Image 1">
              <a:extLst>
                <a:ext uri="{FF2B5EF4-FFF2-40B4-BE49-F238E27FC236}">
                  <a16:creationId xmlns:a16="http://schemas.microsoft.com/office/drawing/2014/main" id="{D4C5BC47-6D84-D9B0-2FD3-7EEE74113C0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82996" y="6074910"/>
              <a:ext cx="8509437" cy="561022"/>
            </a:xfrm>
            <a:prstGeom prst="rect">
              <a:avLst/>
            </a:prstGeom>
            <a:noFill/>
          </p:spPr>
        </p:pic>
      </p:grpSp>
      <p:sp>
        <p:nvSpPr>
          <p:cNvPr id="3" name="ZoneTexte 2">
            <a:extLst>
              <a:ext uri="{FF2B5EF4-FFF2-40B4-BE49-F238E27FC236}">
                <a16:creationId xmlns:a16="http://schemas.microsoft.com/office/drawing/2014/main" id="{EC7D4EEC-A492-83C4-7052-FAF375BD1CA7}"/>
              </a:ext>
            </a:extLst>
          </p:cNvPr>
          <p:cNvSpPr txBox="1"/>
          <p:nvPr/>
        </p:nvSpPr>
        <p:spPr>
          <a:xfrm>
            <a:off x="431074" y="4243396"/>
            <a:ext cx="3365864" cy="830997"/>
          </a:xfrm>
          <a:prstGeom prst="rect">
            <a:avLst/>
          </a:prstGeom>
          <a:noFill/>
        </p:spPr>
        <p:txBody>
          <a:bodyPr wrap="square" rtlCol="0">
            <a:spAutoFit/>
          </a:bodyPr>
          <a:lstStyle/>
          <a:p>
            <a:pPr marL="342900" indent="-342900">
              <a:spcBef>
                <a:spcPts val="2400"/>
              </a:spcBef>
              <a:buFont typeface="Wingdings" panose="05000000000000000000" pitchFamily="2" charset="2"/>
              <a:buChar char="Ø"/>
            </a:pPr>
            <a:r>
              <a:rPr lang="fr-CA" sz="2400" dirty="0">
                <a:latin typeface="Calibri" panose="020F0502020204030204" pitchFamily="34" charset="0"/>
                <a:ea typeface="Calibri" panose="020F0502020204030204" pitchFamily="34" charset="0"/>
                <a:cs typeface="Times New Roman" panose="02020603050405020304" pitchFamily="18" charset="0"/>
              </a:rPr>
              <a:t>Équipe milieu utilisateur: </a:t>
            </a:r>
          </a:p>
        </p:txBody>
      </p:sp>
      <p:sp>
        <p:nvSpPr>
          <p:cNvPr id="7" name="ZoneTexte 6">
            <a:extLst>
              <a:ext uri="{FF2B5EF4-FFF2-40B4-BE49-F238E27FC236}">
                <a16:creationId xmlns:a16="http://schemas.microsoft.com/office/drawing/2014/main" id="{61D90860-9175-8ADF-5018-7BBA35309CED}"/>
              </a:ext>
            </a:extLst>
          </p:cNvPr>
          <p:cNvSpPr txBox="1"/>
          <p:nvPr/>
        </p:nvSpPr>
        <p:spPr>
          <a:xfrm>
            <a:off x="3039292" y="931734"/>
            <a:ext cx="8577942" cy="2500685"/>
          </a:xfrm>
          <a:prstGeom prst="rect">
            <a:avLst/>
          </a:prstGeom>
          <a:noFill/>
        </p:spPr>
        <p:txBody>
          <a:bodyPr wrap="square" rtlCol="0">
            <a:spAutoFit/>
          </a:bodyPr>
          <a:lstStyle/>
          <a:p>
            <a:pPr>
              <a:spcAft>
                <a:spcPts val="300"/>
              </a:spcAft>
            </a:pPr>
            <a:r>
              <a:rPr lang="fr-CA" sz="24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É. Yergeau – microbiome du sol 	D. Gravel – biodiversité</a:t>
            </a:r>
          </a:p>
          <a:p>
            <a:pPr>
              <a:spcAft>
                <a:spcPts val="300"/>
              </a:spcAft>
            </a:pPr>
            <a:r>
              <a:rPr lang="fr-CA" sz="24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P.-L. Chagnon – mycorhizes		A. DesRochers – foresterie</a:t>
            </a:r>
          </a:p>
          <a:p>
            <a:pPr>
              <a:spcAft>
                <a:spcPts val="300"/>
              </a:spcAft>
            </a:pPr>
            <a:r>
              <a:rPr lang="fr-CA" sz="24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J. Dupras – économie écologique	D. Rivest – agroforesterie</a:t>
            </a:r>
          </a:p>
          <a:p>
            <a:pPr>
              <a:spcAft>
                <a:spcPts val="300"/>
              </a:spcAft>
            </a:pPr>
            <a:r>
              <a:rPr lang="fr-CA" sz="24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S. Lavergne – grandes cultures bio	V. Poirier – carbone et racines</a:t>
            </a:r>
          </a:p>
          <a:p>
            <a:pPr>
              <a:spcAft>
                <a:spcPts val="300"/>
              </a:spcAft>
            </a:pPr>
            <a:r>
              <a:rPr lang="fr-CA" sz="24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C. Therrien – agroéconomie		T. Handa – biodiversité</a:t>
            </a:r>
          </a:p>
          <a:p>
            <a:pPr>
              <a:spcAft>
                <a:spcPts val="300"/>
              </a:spcAft>
            </a:pPr>
            <a:r>
              <a:rPr lang="fr-CA" sz="2400" dirty="0">
                <a:solidFill>
                  <a:schemeClr val="accent6">
                    <a:lumMod val="50000"/>
                  </a:schemeClr>
                </a:solidFill>
                <a:latin typeface="Calibri" panose="020F0502020204030204" pitchFamily="34" charset="0"/>
                <a:ea typeface="Calibri" panose="020F0502020204030204" pitchFamily="34" charset="0"/>
                <a:cs typeface="Times New Roman" panose="02020603050405020304" pitchFamily="18" charset="0"/>
              </a:rPr>
              <a:t>C. Halde – agroécologie		J. Masse – agroécologie </a:t>
            </a:r>
          </a:p>
        </p:txBody>
      </p:sp>
      <p:sp>
        <p:nvSpPr>
          <p:cNvPr id="11" name="ZoneTexte 10">
            <a:extLst>
              <a:ext uri="{FF2B5EF4-FFF2-40B4-BE49-F238E27FC236}">
                <a16:creationId xmlns:a16="http://schemas.microsoft.com/office/drawing/2014/main" id="{EA381A4B-7E77-523F-2201-E500114E0050}"/>
              </a:ext>
            </a:extLst>
          </p:cNvPr>
          <p:cNvSpPr txBox="1"/>
          <p:nvPr/>
        </p:nvSpPr>
        <p:spPr>
          <a:xfrm>
            <a:off x="2976540" y="3911126"/>
            <a:ext cx="5136520" cy="1685077"/>
          </a:xfrm>
          <a:prstGeom prst="rect">
            <a:avLst/>
          </a:prstGeom>
          <a:noFill/>
        </p:spPr>
        <p:txBody>
          <a:bodyPr wrap="square" rtlCol="0">
            <a:spAutoFit/>
          </a:bodyPr>
          <a:lstStyle/>
          <a:p>
            <a:pPr>
              <a:spcAft>
                <a:spcPts val="300"/>
              </a:spcAft>
            </a:pPr>
            <a:r>
              <a:rPr lang="fr-CA" sz="24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8 producteurs et productrices agricoles</a:t>
            </a:r>
          </a:p>
          <a:p>
            <a:pPr>
              <a:spcAft>
                <a:spcPts val="300"/>
              </a:spcAft>
            </a:pPr>
            <a:r>
              <a:rPr lang="fr-CA" sz="24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5 agronomes et agroéconomistes</a:t>
            </a:r>
          </a:p>
          <a:p>
            <a:pPr>
              <a:spcAft>
                <a:spcPts val="300"/>
              </a:spcAft>
            </a:pPr>
            <a:r>
              <a:rPr lang="fr-CA" sz="24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1 agente développement</a:t>
            </a:r>
          </a:p>
          <a:p>
            <a:pPr>
              <a:spcAft>
                <a:spcPts val="300"/>
              </a:spcAft>
            </a:pPr>
            <a:r>
              <a:rPr lang="fr-CA" sz="2400"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1 agent de recherche</a:t>
            </a:r>
            <a:endParaRPr lang="fr-CA" sz="2400" dirty="0">
              <a:solidFill>
                <a:schemeClr val="accent6">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383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500"/>
                                        <p:tgtEl>
                                          <p:spTgt spid="7">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fade">
                                      <p:cBhvr>
                                        <p:cTn id="16" dur="500"/>
                                        <p:tgtEl>
                                          <p:spTgt spid="7">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par>
                                <p:cTn id="33" presetID="10" presetClass="entr" presetSubtype="0" fill="hold" nodeType="with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Effect transition="in" filter="fade">
                                      <p:cBhvr>
                                        <p:cTn id="35" dur="500"/>
                                        <p:tgtEl>
                                          <p:spTgt spid="11">
                                            <p:txEl>
                                              <p:pRg st="0" end="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1">
                                            <p:txEl>
                                              <p:pRg st="1" end="1"/>
                                            </p:txEl>
                                          </p:spTgt>
                                        </p:tgtEl>
                                        <p:attrNameLst>
                                          <p:attrName>style.visibility</p:attrName>
                                        </p:attrNameLst>
                                      </p:cBhvr>
                                      <p:to>
                                        <p:strVal val="visible"/>
                                      </p:to>
                                    </p:set>
                                    <p:animEffect transition="in" filter="fade">
                                      <p:cBhvr>
                                        <p:cTn id="38" dur="500"/>
                                        <p:tgtEl>
                                          <p:spTgt spid="11">
                                            <p:txEl>
                                              <p:pRg st="1" end="1"/>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1">
                                            <p:txEl>
                                              <p:pRg st="2" end="2"/>
                                            </p:txEl>
                                          </p:spTgt>
                                        </p:tgtEl>
                                        <p:attrNameLst>
                                          <p:attrName>style.visibility</p:attrName>
                                        </p:attrNameLst>
                                      </p:cBhvr>
                                      <p:to>
                                        <p:strVal val="visible"/>
                                      </p:to>
                                    </p:set>
                                    <p:animEffect transition="in" filter="fade">
                                      <p:cBhvr>
                                        <p:cTn id="41" dur="500"/>
                                        <p:tgtEl>
                                          <p:spTgt spid="11">
                                            <p:txEl>
                                              <p:pRg st="2" end="2"/>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1">
                                            <p:txEl>
                                              <p:pRg st="3" end="3"/>
                                            </p:txEl>
                                          </p:spTgt>
                                        </p:tgtEl>
                                        <p:attrNameLst>
                                          <p:attrName>style.visibility</p:attrName>
                                        </p:attrNameLst>
                                      </p:cBhvr>
                                      <p:to>
                                        <p:strVal val="visible"/>
                                      </p:to>
                                    </p:set>
                                    <p:animEffect transition="in" filter="fade">
                                      <p:cBhvr>
                                        <p:cTn id="44"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0C17CF5-1C36-48A4-97B8-57FFF1337F6E}"/>
              </a:ext>
            </a:extLst>
          </p:cNvPr>
          <p:cNvSpPr txBox="1"/>
          <p:nvPr/>
        </p:nvSpPr>
        <p:spPr>
          <a:xfrm>
            <a:off x="1080016" y="4659316"/>
            <a:ext cx="10556454" cy="1838965"/>
          </a:xfrm>
          <a:prstGeom prst="rect">
            <a:avLst/>
          </a:prstGeom>
          <a:noFill/>
        </p:spPr>
        <p:txBody>
          <a:bodyPr wrap="square" rtlCol="0">
            <a:spAutoFit/>
          </a:bodyPr>
          <a:lstStyle/>
          <a:p>
            <a:pPr>
              <a:spcAft>
                <a:spcPts val="693"/>
              </a:spcAft>
            </a:pPr>
            <a:r>
              <a:rPr lang="fr-CA" sz="2400" b="1" u="sng" dirty="0">
                <a:solidFill>
                  <a:schemeClr val="accent6"/>
                </a:solidFill>
                <a:latin typeface="Calibri" panose="020F0502020204030204" pitchFamily="34" charset="0"/>
                <a:ea typeface="Calibri" panose="020F0502020204030204" pitchFamily="34" charset="0"/>
                <a:cs typeface="Times New Roman" panose="02020603050405020304" pitchFamily="18" charset="0"/>
              </a:rPr>
              <a:t>Services d’habitat et de soutien:</a:t>
            </a:r>
          </a:p>
          <a:p>
            <a:pPr marL="717550" indent="-296863">
              <a:spcAft>
                <a:spcPts val="693"/>
              </a:spcAft>
              <a:buFont typeface="Calibri" panose="020F0502020204030204" pitchFamily="34" charset="0"/>
              <a:buChar char="-"/>
            </a:pPr>
            <a:r>
              <a:rPr lang="fr-CA" sz="2400" b="1" dirty="0">
                <a:solidFill>
                  <a:schemeClr val="accent6"/>
                </a:solidFill>
                <a:latin typeface="Calibri" panose="020F0502020204030204" pitchFamily="34" charset="0"/>
                <a:ea typeface="Calibri" panose="020F0502020204030204" pitchFamily="34" charset="0"/>
                <a:cs typeface="Times New Roman" panose="02020603050405020304" pitchFamily="18" charset="0"/>
              </a:rPr>
              <a:t>Biodiversité végétale : </a:t>
            </a:r>
            <a:r>
              <a:rPr lang="fr-CA" sz="2400" dirty="0">
                <a:solidFill>
                  <a:schemeClr val="accent6"/>
                </a:solidFill>
                <a:latin typeface="Calibri" panose="020F0502020204030204" pitchFamily="34" charset="0"/>
                <a:ea typeface="Calibri" panose="020F0502020204030204" pitchFamily="34" charset="0"/>
                <a:cs typeface="Times New Roman" panose="02020603050405020304" pitchFamily="18" charset="0"/>
              </a:rPr>
              <a:t>biomasse, composition botanique, traits fonctionnels</a:t>
            </a:r>
          </a:p>
          <a:p>
            <a:pPr marL="717550" indent="-296863">
              <a:spcAft>
                <a:spcPts val="693"/>
              </a:spcAft>
              <a:buFont typeface="Calibri" panose="020F0502020204030204" pitchFamily="34" charset="0"/>
              <a:buChar char="-"/>
            </a:pPr>
            <a:r>
              <a:rPr lang="fr-CA" sz="2400" b="1" dirty="0">
                <a:solidFill>
                  <a:schemeClr val="accent6"/>
                </a:solidFill>
                <a:latin typeface="Calibri" panose="020F0502020204030204" pitchFamily="34" charset="0"/>
                <a:ea typeface="Calibri" panose="020F0502020204030204" pitchFamily="34" charset="0"/>
                <a:cs typeface="Times New Roman" panose="02020603050405020304" pitchFamily="18" charset="0"/>
              </a:rPr>
              <a:t>Biodiversité des insectes: </a:t>
            </a:r>
            <a:r>
              <a:rPr lang="fr-CA" sz="2400" dirty="0">
                <a:solidFill>
                  <a:schemeClr val="accent6"/>
                </a:solidFill>
                <a:latin typeface="Calibri" panose="020F0502020204030204" pitchFamily="34" charset="0"/>
                <a:ea typeface="Calibri" panose="020F0502020204030204" pitchFamily="34" charset="0"/>
                <a:cs typeface="Times New Roman" panose="02020603050405020304" pitchFamily="18" charset="0"/>
              </a:rPr>
              <a:t>pollinisateurs et arthropodes</a:t>
            </a:r>
          </a:p>
          <a:p>
            <a:pPr marL="717550" indent="-296863">
              <a:spcAft>
                <a:spcPts val="693"/>
              </a:spcAft>
              <a:buFont typeface="Calibri" panose="020F0502020204030204" pitchFamily="34" charset="0"/>
              <a:buChar char="-"/>
            </a:pPr>
            <a:r>
              <a:rPr lang="fr-CA" sz="2400" b="1" dirty="0">
                <a:solidFill>
                  <a:schemeClr val="accent6"/>
                </a:solidFill>
                <a:latin typeface="Calibri" panose="020F0502020204030204" pitchFamily="34" charset="0"/>
                <a:ea typeface="Calibri" panose="020F0502020204030204" pitchFamily="34" charset="0"/>
                <a:cs typeface="Times New Roman" panose="02020603050405020304" pitchFamily="18" charset="0"/>
              </a:rPr>
              <a:t>Biodiversité microbienne : </a:t>
            </a:r>
            <a:r>
              <a:rPr lang="fr-CA" sz="2400" dirty="0" err="1">
                <a:solidFill>
                  <a:schemeClr val="accent6"/>
                </a:solidFill>
                <a:latin typeface="Calibri" panose="020F0502020204030204" pitchFamily="34" charset="0"/>
                <a:ea typeface="Calibri" panose="020F0502020204030204" pitchFamily="34" charset="0"/>
                <a:cs typeface="Times New Roman" panose="02020603050405020304" pitchFamily="18" charset="0"/>
              </a:rPr>
              <a:t>ADNe</a:t>
            </a:r>
            <a:r>
              <a:rPr lang="fr-CA" sz="2400" dirty="0">
                <a:solidFill>
                  <a:schemeClr val="accent6"/>
                </a:solidFill>
                <a:latin typeface="Calibri" panose="020F0502020204030204" pitchFamily="34" charset="0"/>
                <a:ea typeface="Calibri" panose="020F0502020204030204" pitchFamily="34" charset="0"/>
                <a:cs typeface="Times New Roman" panose="02020603050405020304" pitchFamily="18" charset="0"/>
              </a:rPr>
              <a:t>, traits mycorhiziens.</a:t>
            </a:r>
          </a:p>
        </p:txBody>
      </p:sp>
      <p:sp>
        <p:nvSpPr>
          <p:cNvPr id="5" name="ZoneTexte 4">
            <a:extLst>
              <a:ext uri="{FF2B5EF4-FFF2-40B4-BE49-F238E27FC236}">
                <a16:creationId xmlns:a16="http://schemas.microsoft.com/office/drawing/2014/main" id="{6EBF42E8-AB47-48C8-A0B1-13162C2B2051}"/>
              </a:ext>
            </a:extLst>
          </p:cNvPr>
          <p:cNvSpPr txBox="1"/>
          <p:nvPr/>
        </p:nvSpPr>
        <p:spPr>
          <a:xfrm>
            <a:off x="326699" y="1178600"/>
            <a:ext cx="9635357" cy="1379865"/>
          </a:xfrm>
          <a:prstGeom prst="rect">
            <a:avLst/>
          </a:prstGeom>
          <a:noFill/>
        </p:spPr>
        <p:txBody>
          <a:bodyPr wrap="square" rtlCol="0">
            <a:spAutoFit/>
          </a:bodyPr>
          <a:lstStyle/>
          <a:p>
            <a:pPr>
              <a:spcAft>
                <a:spcPts val="693"/>
              </a:spcAft>
            </a:pPr>
            <a:r>
              <a:rPr lang="fr-CA" sz="2400" b="1" u="sng" dirty="0">
                <a:solidFill>
                  <a:srgbClr val="7030A0"/>
                </a:solidFill>
                <a:latin typeface="Calibri" panose="020F0502020204030204" pitchFamily="34" charset="0"/>
                <a:ea typeface="Calibri" panose="020F0502020204030204" pitchFamily="34" charset="0"/>
                <a:cs typeface="Times New Roman" panose="02020603050405020304" pitchFamily="18" charset="0"/>
              </a:rPr>
              <a:t>Services d’approvisionnement :</a:t>
            </a:r>
          </a:p>
          <a:p>
            <a:pPr marL="717550" indent="-296863">
              <a:spcAft>
                <a:spcPts val="693"/>
              </a:spcAft>
              <a:buFont typeface="Calibri" panose="020F0502020204030204" pitchFamily="34" charset="0"/>
              <a:buChar char="-"/>
            </a:pPr>
            <a:r>
              <a:rPr lang="fr-C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Quantité : </a:t>
            </a:r>
            <a:r>
              <a:rPr lang="fr-CA" sz="2400" dirty="0">
                <a:solidFill>
                  <a:srgbClr val="7030A0"/>
                </a:solidFill>
                <a:latin typeface="Calibri" panose="020F0502020204030204" pitchFamily="34" charset="0"/>
                <a:ea typeface="Calibri" panose="020F0502020204030204" pitchFamily="34" charset="0"/>
                <a:cs typeface="Times New Roman" panose="02020603050405020304" pitchFamily="18" charset="0"/>
              </a:rPr>
              <a:t>rendements des grandes cultures, production de fourrage</a:t>
            </a:r>
          </a:p>
          <a:p>
            <a:pPr marL="717550" indent="-296863">
              <a:spcAft>
                <a:spcPts val="693"/>
              </a:spcAft>
              <a:buFont typeface="Calibri" panose="020F0502020204030204" pitchFamily="34" charset="0"/>
              <a:buChar char="-"/>
            </a:pPr>
            <a:r>
              <a:rPr lang="fr-CA"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Qualité : </a:t>
            </a:r>
            <a:r>
              <a:rPr lang="fr-CA" sz="2400" dirty="0">
                <a:solidFill>
                  <a:srgbClr val="7030A0"/>
                </a:solidFill>
                <a:latin typeface="Calibri" panose="020F0502020204030204" pitchFamily="34" charset="0"/>
                <a:ea typeface="Calibri" panose="020F0502020204030204" pitchFamily="34" charset="0"/>
                <a:cs typeface="Times New Roman" panose="02020603050405020304" pitchFamily="18" charset="0"/>
              </a:rPr>
              <a:t>teneur humidité et en protéine des grains </a:t>
            </a:r>
          </a:p>
        </p:txBody>
      </p:sp>
      <p:sp>
        <p:nvSpPr>
          <p:cNvPr id="6" name="ZoneTexte 5">
            <a:extLst>
              <a:ext uri="{FF2B5EF4-FFF2-40B4-BE49-F238E27FC236}">
                <a16:creationId xmlns:a16="http://schemas.microsoft.com/office/drawing/2014/main" id="{9D4A7575-4627-459E-B00A-2EB03B898C3C}"/>
              </a:ext>
            </a:extLst>
          </p:cNvPr>
          <p:cNvSpPr txBox="1"/>
          <p:nvPr/>
        </p:nvSpPr>
        <p:spPr>
          <a:xfrm>
            <a:off x="445137" y="2689408"/>
            <a:ext cx="11542572" cy="1838965"/>
          </a:xfrm>
          <a:prstGeom prst="rect">
            <a:avLst/>
          </a:prstGeom>
          <a:noFill/>
        </p:spPr>
        <p:txBody>
          <a:bodyPr wrap="square" rtlCol="0">
            <a:spAutoFit/>
          </a:bodyPr>
          <a:lstStyle/>
          <a:p>
            <a:pPr>
              <a:spcAft>
                <a:spcPts val="693"/>
              </a:spcAft>
            </a:pPr>
            <a:r>
              <a:rPr lang="fr-CA" sz="2400" b="1" u="sng"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Services de régulation : </a:t>
            </a:r>
          </a:p>
          <a:p>
            <a:pPr marL="717550" indent="-296863">
              <a:spcAft>
                <a:spcPts val="693"/>
              </a:spcAft>
              <a:buFont typeface="Calibri" panose="020F0502020204030204" pitchFamily="34" charset="0"/>
              <a:buChar char="-"/>
            </a:pPr>
            <a:r>
              <a:rPr lang="fr-CA" sz="24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Régulation du climat : </a:t>
            </a:r>
            <a:r>
              <a:rPr lang="fr-CA" sz="24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stocks + stabilité du C dans le sol (POM/MAOM)</a:t>
            </a:r>
          </a:p>
          <a:p>
            <a:pPr marL="717550" indent="-296863">
              <a:spcAft>
                <a:spcPts val="693"/>
              </a:spcAft>
              <a:buFont typeface="Calibri" panose="020F0502020204030204" pitchFamily="34" charset="0"/>
              <a:buChar char="-"/>
            </a:pPr>
            <a:r>
              <a:rPr lang="fr-CA" sz="24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Contrôle de l’érosion : </a:t>
            </a:r>
            <a:r>
              <a:rPr lang="fr-CA" sz="24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densité apparente, (macro)agrégation, stabilité structurale</a:t>
            </a:r>
          </a:p>
          <a:p>
            <a:pPr marL="717550" indent="-296863">
              <a:spcAft>
                <a:spcPts val="693"/>
              </a:spcAft>
              <a:buFont typeface="Calibri" panose="020F0502020204030204" pitchFamily="34" charset="0"/>
              <a:buChar char="-"/>
            </a:pPr>
            <a:r>
              <a:rPr lang="fr-CA" sz="24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Maintien de la fertilité: </a:t>
            </a:r>
            <a:r>
              <a:rPr lang="fr-CA" sz="24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stocks + stabilité + dispo de l’N, biomasse </a:t>
            </a:r>
            <a:r>
              <a:rPr lang="fr-CA" sz="2400" dirty="0" err="1">
                <a:solidFill>
                  <a:schemeClr val="accent1"/>
                </a:solidFill>
                <a:latin typeface="Calibri" panose="020F0502020204030204" pitchFamily="34" charset="0"/>
                <a:ea typeface="Calibri" panose="020F0502020204030204" pitchFamily="34" charset="0"/>
                <a:cs typeface="Times New Roman" panose="02020603050405020304" pitchFamily="18" charset="0"/>
              </a:rPr>
              <a:t>microb</a:t>
            </a:r>
            <a:r>
              <a:rPr lang="fr-CA" sz="24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nutriments</a:t>
            </a:r>
            <a:endParaRPr lang="fr-CA" sz="2400" dirty="0">
              <a:solidFill>
                <a:schemeClr val="accent1"/>
              </a:solidFill>
            </a:endParaRPr>
          </a:p>
        </p:txBody>
      </p:sp>
      <p:sp>
        <p:nvSpPr>
          <p:cNvPr id="8" name="ZoneTexte 7">
            <a:extLst>
              <a:ext uri="{FF2B5EF4-FFF2-40B4-BE49-F238E27FC236}">
                <a16:creationId xmlns:a16="http://schemas.microsoft.com/office/drawing/2014/main" id="{19EF60CC-C565-4286-A3AD-50E18EA1365B}"/>
              </a:ext>
            </a:extLst>
          </p:cNvPr>
          <p:cNvSpPr txBox="1"/>
          <p:nvPr/>
        </p:nvSpPr>
        <p:spPr>
          <a:xfrm>
            <a:off x="3662392" y="98109"/>
            <a:ext cx="5108063" cy="523220"/>
          </a:xfrm>
          <a:prstGeom prst="rect">
            <a:avLst/>
          </a:prstGeom>
          <a:noFill/>
        </p:spPr>
        <p:txBody>
          <a:bodyPr wrap="square" rtlCol="0">
            <a:spAutoFit/>
          </a:bodyPr>
          <a:lstStyle/>
          <a:p>
            <a:pPr algn="ctr"/>
            <a:r>
              <a:rPr lang="fr-CA" sz="2800" b="1" dirty="0">
                <a:latin typeface="Calibri" panose="020F0502020204030204" pitchFamily="34" charset="0"/>
                <a:ea typeface="Calibri" panose="020F0502020204030204" pitchFamily="34" charset="0"/>
                <a:cs typeface="Times New Roman" panose="02020603050405020304" pitchFamily="18" charset="0"/>
              </a:rPr>
              <a:t>Services écosystémiques ciblés</a:t>
            </a:r>
            <a:endParaRPr lang="fr-CA" sz="2800" b="1" dirty="0"/>
          </a:p>
        </p:txBody>
      </p:sp>
    </p:spTree>
    <p:extLst>
      <p:ext uri="{BB962C8B-B14F-4D97-AF65-F5344CB8AC3E}">
        <p14:creationId xmlns:p14="http://schemas.microsoft.com/office/powerpoint/2010/main" val="1527670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04828C1-6C7F-4932-AE11-9FFE56AFB316}"/>
              </a:ext>
            </a:extLst>
          </p:cNvPr>
          <p:cNvPicPr>
            <a:picLocks noChangeAspect="1"/>
          </p:cNvPicPr>
          <p:nvPr/>
        </p:nvPicPr>
        <p:blipFill>
          <a:blip r:embed="rId2"/>
          <a:stretch>
            <a:fillRect/>
          </a:stretch>
        </p:blipFill>
        <p:spPr>
          <a:xfrm>
            <a:off x="1448075" y="842682"/>
            <a:ext cx="10636349" cy="5638800"/>
          </a:xfrm>
          <a:prstGeom prst="rect">
            <a:avLst/>
          </a:prstGeom>
        </p:spPr>
      </p:pic>
      <p:sp>
        <p:nvSpPr>
          <p:cNvPr id="5" name="ZoneTexte 4">
            <a:extLst>
              <a:ext uri="{FF2B5EF4-FFF2-40B4-BE49-F238E27FC236}">
                <a16:creationId xmlns:a16="http://schemas.microsoft.com/office/drawing/2014/main" id="{3845357C-DEC0-4C6C-872D-D691724244DD}"/>
              </a:ext>
            </a:extLst>
          </p:cNvPr>
          <p:cNvSpPr txBox="1"/>
          <p:nvPr/>
        </p:nvSpPr>
        <p:spPr>
          <a:xfrm>
            <a:off x="3631539" y="851560"/>
            <a:ext cx="2867877" cy="1323439"/>
          </a:xfrm>
          <a:prstGeom prst="rect">
            <a:avLst/>
          </a:prstGeom>
          <a:noFill/>
        </p:spPr>
        <p:txBody>
          <a:bodyPr wrap="square" rtlCol="0">
            <a:spAutoFit/>
          </a:bodyPr>
          <a:lstStyle/>
          <a:p>
            <a:pPr algn="ctr"/>
            <a:r>
              <a:rPr lang="fr-CA" sz="2000" b="1" u="sng" dirty="0"/>
              <a:t>Objectif général 1</a:t>
            </a:r>
          </a:p>
          <a:p>
            <a:pPr algn="ctr"/>
            <a:r>
              <a:rPr lang="fr-CA" sz="2000" b="1" dirty="0"/>
              <a:t>État des lieux des services rendus selon différents usages</a:t>
            </a:r>
          </a:p>
        </p:txBody>
      </p:sp>
      <p:sp>
        <p:nvSpPr>
          <p:cNvPr id="6" name="ZoneTexte 5">
            <a:extLst>
              <a:ext uri="{FF2B5EF4-FFF2-40B4-BE49-F238E27FC236}">
                <a16:creationId xmlns:a16="http://schemas.microsoft.com/office/drawing/2014/main" id="{47494FE7-0664-4385-AB10-CDA32E9466AB}"/>
              </a:ext>
            </a:extLst>
          </p:cNvPr>
          <p:cNvSpPr txBox="1"/>
          <p:nvPr/>
        </p:nvSpPr>
        <p:spPr>
          <a:xfrm>
            <a:off x="6512858" y="851560"/>
            <a:ext cx="2653553" cy="1323439"/>
          </a:xfrm>
          <a:prstGeom prst="rect">
            <a:avLst/>
          </a:prstGeom>
          <a:noFill/>
        </p:spPr>
        <p:txBody>
          <a:bodyPr wrap="square" rtlCol="0">
            <a:spAutoFit/>
          </a:bodyPr>
          <a:lstStyle/>
          <a:p>
            <a:pPr algn="ctr"/>
            <a:r>
              <a:rPr lang="fr-CA" sz="2000" b="1" u="sng" dirty="0"/>
              <a:t>Objectif général 2</a:t>
            </a:r>
          </a:p>
          <a:p>
            <a:pPr algn="ctr"/>
            <a:r>
              <a:rPr lang="fr-CA" sz="2000" b="1" dirty="0"/>
              <a:t>Optimiser un système de grandes cultures bio en production</a:t>
            </a:r>
          </a:p>
        </p:txBody>
      </p:sp>
      <p:sp>
        <p:nvSpPr>
          <p:cNvPr id="7" name="ZoneTexte 6">
            <a:extLst>
              <a:ext uri="{FF2B5EF4-FFF2-40B4-BE49-F238E27FC236}">
                <a16:creationId xmlns:a16="http://schemas.microsoft.com/office/drawing/2014/main" id="{82E9A1FB-B805-4F02-8D04-95166552CC05}"/>
              </a:ext>
            </a:extLst>
          </p:cNvPr>
          <p:cNvSpPr txBox="1"/>
          <p:nvPr/>
        </p:nvSpPr>
        <p:spPr>
          <a:xfrm>
            <a:off x="9298641" y="839257"/>
            <a:ext cx="2653553" cy="1323439"/>
          </a:xfrm>
          <a:prstGeom prst="rect">
            <a:avLst/>
          </a:prstGeom>
          <a:noFill/>
        </p:spPr>
        <p:txBody>
          <a:bodyPr wrap="square" rtlCol="0">
            <a:spAutoFit/>
          </a:bodyPr>
          <a:lstStyle/>
          <a:p>
            <a:pPr algn="ctr"/>
            <a:r>
              <a:rPr lang="fr-CA" sz="2000" b="1" u="sng" dirty="0"/>
              <a:t>Objectif général 3</a:t>
            </a:r>
          </a:p>
          <a:p>
            <a:pPr algn="ctr"/>
            <a:r>
              <a:rPr lang="fr-CA" sz="2000" b="1" dirty="0"/>
              <a:t>Remettre en production une friche herbacée</a:t>
            </a:r>
          </a:p>
        </p:txBody>
      </p:sp>
      <p:sp>
        <p:nvSpPr>
          <p:cNvPr id="10" name="ZoneTexte 9">
            <a:extLst>
              <a:ext uri="{FF2B5EF4-FFF2-40B4-BE49-F238E27FC236}">
                <a16:creationId xmlns:a16="http://schemas.microsoft.com/office/drawing/2014/main" id="{3225715B-EB5A-4249-B29D-05783EF9471E}"/>
              </a:ext>
            </a:extLst>
          </p:cNvPr>
          <p:cNvSpPr txBox="1"/>
          <p:nvPr/>
        </p:nvSpPr>
        <p:spPr>
          <a:xfrm>
            <a:off x="1448075" y="2383570"/>
            <a:ext cx="2387142" cy="1631216"/>
          </a:xfrm>
          <a:prstGeom prst="rect">
            <a:avLst/>
          </a:prstGeom>
          <a:noFill/>
        </p:spPr>
        <p:txBody>
          <a:bodyPr wrap="square" rtlCol="0">
            <a:spAutoFit/>
          </a:bodyPr>
          <a:lstStyle/>
          <a:p>
            <a:pPr algn="ctr"/>
            <a:r>
              <a:rPr lang="fr-CA" sz="2000" b="1" u="sng" dirty="0"/>
              <a:t>Objectif général 4</a:t>
            </a:r>
          </a:p>
          <a:p>
            <a:pPr algn="ctr"/>
            <a:r>
              <a:rPr lang="fr-CA" sz="2000" b="1" dirty="0"/>
              <a:t>Évaluer la rentabilité des pratiques et la valeur économique des services</a:t>
            </a:r>
          </a:p>
        </p:txBody>
      </p:sp>
      <p:sp>
        <p:nvSpPr>
          <p:cNvPr id="11" name="ZoneTexte 10">
            <a:extLst>
              <a:ext uri="{FF2B5EF4-FFF2-40B4-BE49-F238E27FC236}">
                <a16:creationId xmlns:a16="http://schemas.microsoft.com/office/drawing/2014/main" id="{5F473E57-6269-437E-A4ED-D7A0DD42A409}"/>
              </a:ext>
            </a:extLst>
          </p:cNvPr>
          <p:cNvSpPr txBox="1"/>
          <p:nvPr/>
        </p:nvSpPr>
        <p:spPr>
          <a:xfrm>
            <a:off x="1448075" y="4523665"/>
            <a:ext cx="2387142" cy="1631216"/>
          </a:xfrm>
          <a:prstGeom prst="rect">
            <a:avLst/>
          </a:prstGeom>
          <a:noFill/>
        </p:spPr>
        <p:txBody>
          <a:bodyPr wrap="square" rtlCol="0">
            <a:spAutoFit/>
          </a:bodyPr>
          <a:lstStyle/>
          <a:p>
            <a:pPr algn="ctr"/>
            <a:r>
              <a:rPr lang="fr-CA" sz="2000" b="1" u="sng" dirty="0"/>
              <a:t>Objectif général 5</a:t>
            </a:r>
          </a:p>
          <a:p>
            <a:pPr algn="ctr"/>
            <a:r>
              <a:rPr lang="fr-CA" sz="2000" b="1" dirty="0"/>
              <a:t>Bonifier et exploiter les données sur la santé des sols et la biodiversité</a:t>
            </a:r>
          </a:p>
        </p:txBody>
      </p:sp>
      <p:sp>
        <p:nvSpPr>
          <p:cNvPr id="13" name="ZoneTexte 12">
            <a:extLst>
              <a:ext uri="{FF2B5EF4-FFF2-40B4-BE49-F238E27FC236}">
                <a16:creationId xmlns:a16="http://schemas.microsoft.com/office/drawing/2014/main" id="{5899A296-635E-4EA5-8A25-355243934CCD}"/>
              </a:ext>
            </a:extLst>
          </p:cNvPr>
          <p:cNvSpPr txBox="1"/>
          <p:nvPr/>
        </p:nvSpPr>
        <p:spPr>
          <a:xfrm>
            <a:off x="4087052" y="3559005"/>
            <a:ext cx="1958408" cy="1211870"/>
          </a:xfrm>
          <a:prstGeom prst="rect">
            <a:avLst/>
          </a:prstGeom>
          <a:solidFill>
            <a:schemeClr val="bg1"/>
          </a:solidFill>
          <a:ln>
            <a:solidFill>
              <a:schemeClr val="tx1"/>
            </a:solidFill>
          </a:ln>
        </p:spPr>
        <p:txBody>
          <a:bodyPr wrap="square" rtlCol="0" anchor="ctr">
            <a:spAutoFit/>
          </a:bodyPr>
          <a:lstStyle/>
          <a:p>
            <a:pPr algn="ctr"/>
            <a:r>
              <a:rPr lang="fr-CA" sz="2425" b="1" dirty="0"/>
              <a:t>Dispositif expérimental #1</a:t>
            </a:r>
          </a:p>
        </p:txBody>
      </p:sp>
      <p:sp>
        <p:nvSpPr>
          <p:cNvPr id="14" name="ZoneTexte 13">
            <a:extLst>
              <a:ext uri="{FF2B5EF4-FFF2-40B4-BE49-F238E27FC236}">
                <a16:creationId xmlns:a16="http://schemas.microsoft.com/office/drawing/2014/main" id="{113FEC00-721F-46B3-A1DF-0E4644670E48}"/>
              </a:ext>
            </a:extLst>
          </p:cNvPr>
          <p:cNvSpPr txBox="1"/>
          <p:nvPr/>
        </p:nvSpPr>
        <p:spPr>
          <a:xfrm>
            <a:off x="6860430" y="3560656"/>
            <a:ext cx="1958408" cy="1211870"/>
          </a:xfrm>
          <a:prstGeom prst="rect">
            <a:avLst/>
          </a:prstGeom>
          <a:solidFill>
            <a:schemeClr val="bg1"/>
          </a:solidFill>
          <a:ln>
            <a:solidFill>
              <a:schemeClr val="tx1"/>
            </a:solidFill>
          </a:ln>
        </p:spPr>
        <p:txBody>
          <a:bodyPr wrap="square" rtlCol="0" anchor="ctr">
            <a:spAutoFit/>
          </a:bodyPr>
          <a:lstStyle/>
          <a:p>
            <a:pPr algn="ctr"/>
            <a:r>
              <a:rPr lang="fr-CA" sz="2425" b="1" dirty="0"/>
              <a:t>Dispositif expérimental #2</a:t>
            </a:r>
          </a:p>
        </p:txBody>
      </p:sp>
      <p:sp>
        <p:nvSpPr>
          <p:cNvPr id="15" name="ZoneTexte 14">
            <a:extLst>
              <a:ext uri="{FF2B5EF4-FFF2-40B4-BE49-F238E27FC236}">
                <a16:creationId xmlns:a16="http://schemas.microsoft.com/office/drawing/2014/main" id="{A8AA44FA-E7BA-436A-A05D-6FB5141D6FB9}"/>
              </a:ext>
            </a:extLst>
          </p:cNvPr>
          <p:cNvSpPr txBox="1"/>
          <p:nvPr/>
        </p:nvSpPr>
        <p:spPr>
          <a:xfrm>
            <a:off x="9764721" y="3499678"/>
            <a:ext cx="1958408" cy="1211870"/>
          </a:xfrm>
          <a:prstGeom prst="rect">
            <a:avLst/>
          </a:prstGeom>
          <a:solidFill>
            <a:schemeClr val="bg1"/>
          </a:solidFill>
          <a:ln>
            <a:solidFill>
              <a:schemeClr val="tx1"/>
            </a:solidFill>
          </a:ln>
        </p:spPr>
        <p:txBody>
          <a:bodyPr wrap="square" rtlCol="0" anchor="ctr">
            <a:spAutoFit/>
          </a:bodyPr>
          <a:lstStyle/>
          <a:p>
            <a:pPr algn="ctr"/>
            <a:r>
              <a:rPr lang="fr-CA" sz="2425" b="1" dirty="0"/>
              <a:t>Dispositif expérimental #3</a:t>
            </a:r>
          </a:p>
        </p:txBody>
      </p:sp>
      <p:sp>
        <p:nvSpPr>
          <p:cNvPr id="3" name="ZoneTexte 2">
            <a:extLst>
              <a:ext uri="{FF2B5EF4-FFF2-40B4-BE49-F238E27FC236}">
                <a16:creationId xmlns:a16="http://schemas.microsoft.com/office/drawing/2014/main" id="{191C2111-8D60-0F43-57A2-9FEE2381CC5F}"/>
              </a:ext>
            </a:extLst>
          </p:cNvPr>
          <p:cNvSpPr txBox="1"/>
          <p:nvPr/>
        </p:nvSpPr>
        <p:spPr>
          <a:xfrm>
            <a:off x="4872988" y="110891"/>
            <a:ext cx="2966646" cy="523220"/>
          </a:xfrm>
          <a:prstGeom prst="rect">
            <a:avLst/>
          </a:prstGeom>
          <a:noFill/>
        </p:spPr>
        <p:txBody>
          <a:bodyPr wrap="none" rtlCol="0">
            <a:spAutoFit/>
          </a:bodyPr>
          <a:lstStyle/>
          <a:p>
            <a:r>
              <a:rPr lang="fr-CA" sz="2800" b="1" dirty="0"/>
              <a:t>Objectifs généraux</a:t>
            </a:r>
          </a:p>
        </p:txBody>
      </p:sp>
    </p:spTree>
    <p:extLst>
      <p:ext uri="{BB962C8B-B14F-4D97-AF65-F5344CB8AC3E}">
        <p14:creationId xmlns:p14="http://schemas.microsoft.com/office/powerpoint/2010/main" val="3560071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P spid="11" grpId="0"/>
      <p:bldP spid="13"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CCB87C0-1AC2-4F4A-BD5A-C5678603240F}"/>
              </a:ext>
            </a:extLst>
          </p:cNvPr>
          <p:cNvSpPr txBox="1"/>
          <p:nvPr/>
        </p:nvSpPr>
        <p:spPr>
          <a:xfrm>
            <a:off x="878875" y="968887"/>
            <a:ext cx="11161059" cy="830997"/>
          </a:xfrm>
          <a:prstGeom prst="rect">
            <a:avLst/>
          </a:prstGeom>
          <a:noFill/>
        </p:spPr>
        <p:txBody>
          <a:bodyPr wrap="square" rtlCol="0">
            <a:spAutoFit/>
          </a:bodyPr>
          <a:lstStyle/>
          <a:p>
            <a:pPr algn="just">
              <a:spcAft>
                <a:spcPts val="693"/>
              </a:spcAft>
            </a:pPr>
            <a:r>
              <a:rPr lang="fr-CA" sz="2400" b="1" dirty="0">
                <a:latin typeface="Calibri" panose="020F0502020204030204" pitchFamily="34" charset="0"/>
                <a:ea typeface="Calibri" panose="020F0502020204030204" pitchFamily="34" charset="0"/>
                <a:cs typeface="Times New Roman" panose="02020603050405020304" pitchFamily="18" charset="0"/>
              </a:rPr>
              <a:t>(OG 1)</a:t>
            </a:r>
            <a:r>
              <a:rPr lang="fr-CA" sz="2400" dirty="0">
                <a:latin typeface="Calibri" panose="020F0502020204030204" pitchFamily="34" charset="0"/>
                <a:ea typeface="Calibri" panose="020F0502020204030204" pitchFamily="34" charset="0"/>
                <a:cs typeface="Times New Roman" panose="02020603050405020304" pitchFamily="18" charset="0"/>
              </a:rPr>
              <a:t> </a:t>
            </a:r>
            <a:r>
              <a:rPr lang="fr-CA" sz="2400" b="1" dirty="0">
                <a:latin typeface="Calibri" panose="020F0502020204030204" pitchFamily="34" charset="0"/>
                <a:ea typeface="Calibri" panose="020F0502020204030204" pitchFamily="34" charset="0"/>
                <a:cs typeface="Times New Roman" panose="02020603050405020304" pitchFamily="18" charset="0"/>
              </a:rPr>
              <a:t>Faire l’état des lieux de services écosystémiques rendus par les grandes cultures biologiques pour les comparer aux autres usages des terres des agroécosystèmes.</a:t>
            </a:r>
          </a:p>
        </p:txBody>
      </p:sp>
      <p:pic>
        <p:nvPicPr>
          <p:cNvPr id="26" name="Image 25">
            <a:extLst>
              <a:ext uri="{FF2B5EF4-FFF2-40B4-BE49-F238E27FC236}">
                <a16:creationId xmlns:a16="http://schemas.microsoft.com/office/drawing/2014/main" id="{B040D791-A38F-4BF8-B3C7-03856129B6BE}"/>
              </a:ext>
            </a:extLst>
          </p:cNvPr>
          <p:cNvPicPr>
            <a:picLocks noChangeAspect="1"/>
          </p:cNvPicPr>
          <p:nvPr/>
        </p:nvPicPr>
        <p:blipFill>
          <a:blip r:embed="rId3"/>
          <a:stretch>
            <a:fillRect/>
          </a:stretch>
        </p:blipFill>
        <p:spPr>
          <a:xfrm>
            <a:off x="1666935" y="1799884"/>
            <a:ext cx="9285866" cy="4522113"/>
          </a:xfrm>
          <a:prstGeom prst="rect">
            <a:avLst/>
          </a:prstGeom>
        </p:spPr>
      </p:pic>
      <p:sp>
        <p:nvSpPr>
          <p:cNvPr id="27" name="ZoneTexte 26">
            <a:extLst>
              <a:ext uri="{FF2B5EF4-FFF2-40B4-BE49-F238E27FC236}">
                <a16:creationId xmlns:a16="http://schemas.microsoft.com/office/drawing/2014/main" id="{8DEA388C-B841-43AE-938D-16F28A26F135}"/>
              </a:ext>
            </a:extLst>
          </p:cNvPr>
          <p:cNvSpPr txBox="1"/>
          <p:nvPr/>
        </p:nvSpPr>
        <p:spPr>
          <a:xfrm>
            <a:off x="2327304" y="6285953"/>
            <a:ext cx="9132565" cy="461665"/>
          </a:xfrm>
          <a:prstGeom prst="rect">
            <a:avLst/>
          </a:prstGeom>
          <a:noFill/>
        </p:spPr>
        <p:txBody>
          <a:bodyPr wrap="none" rtlCol="0">
            <a:spAutoFit/>
          </a:bodyPr>
          <a:lstStyle/>
          <a:p>
            <a:r>
              <a:rPr lang="fr-CA" sz="2400" dirty="0"/>
              <a:t>5 usages x 7 à 8 répétitions = 35 à 40 sites différents pour échantillonner</a:t>
            </a:r>
          </a:p>
        </p:txBody>
      </p:sp>
      <p:sp>
        <p:nvSpPr>
          <p:cNvPr id="2" name="ZoneTexte 1">
            <a:extLst>
              <a:ext uri="{FF2B5EF4-FFF2-40B4-BE49-F238E27FC236}">
                <a16:creationId xmlns:a16="http://schemas.microsoft.com/office/drawing/2014/main" id="{DC42A4F3-D1B2-4866-B7DE-447E2C8EE7E0}"/>
              </a:ext>
            </a:extLst>
          </p:cNvPr>
          <p:cNvSpPr txBox="1"/>
          <p:nvPr/>
        </p:nvSpPr>
        <p:spPr>
          <a:xfrm>
            <a:off x="4165068" y="110382"/>
            <a:ext cx="4089902" cy="523220"/>
          </a:xfrm>
          <a:prstGeom prst="rect">
            <a:avLst/>
          </a:prstGeom>
          <a:noFill/>
        </p:spPr>
        <p:txBody>
          <a:bodyPr wrap="none" rtlCol="0">
            <a:spAutoFit/>
          </a:bodyPr>
          <a:lstStyle/>
          <a:p>
            <a:r>
              <a:rPr lang="fr-CA" sz="2800" b="1" dirty="0"/>
              <a:t>Dispositif expérimental #1</a:t>
            </a:r>
          </a:p>
        </p:txBody>
      </p:sp>
    </p:spTree>
    <p:extLst>
      <p:ext uri="{BB962C8B-B14F-4D97-AF65-F5344CB8AC3E}">
        <p14:creationId xmlns:p14="http://schemas.microsoft.com/office/powerpoint/2010/main" val="353221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e 31">
            <a:extLst>
              <a:ext uri="{FF2B5EF4-FFF2-40B4-BE49-F238E27FC236}">
                <a16:creationId xmlns:a16="http://schemas.microsoft.com/office/drawing/2014/main" id="{DBD51C13-175E-4ABB-B729-B5CDDA017FB4}"/>
              </a:ext>
            </a:extLst>
          </p:cNvPr>
          <p:cNvGrpSpPr/>
          <p:nvPr/>
        </p:nvGrpSpPr>
        <p:grpSpPr>
          <a:xfrm>
            <a:off x="1939966" y="1683263"/>
            <a:ext cx="3504064" cy="4837647"/>
            <a:chOff x="2462931" y="1397653"/>
            <a:chExt cx="4046707" cy="5586810"/>
          </a:xfrm>
        </p:grpSpPr>
        <p:sp>
          <p:nvSpPr>
            <p:cNvPr id="5" name="Rectangle 4">
              <a:extLst>
                <a:ext uri="{FF2B5EF4-FFF2-40B4-BE49-F238E27FC236}">
                  <a16:creationId xmlns:a16="http://schemas.microsoft.com/office/drawing/2014/main" id="{76F5A397-9F0E-49EB-8C2C-EB1C241EE5BF}"/>
                </a:ext>
              </a:extLst>
            </p:cNvPr>
            <p:cNvSpPr/>
            <p:nvPr/>
          </p:nvSpPr>
          <p:spPr>
            <a:xfrm rot="5400000">
              <a:off x="3239807" y="1027188"/>
              <a:ext cx="2528200" cy="4007795"/>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 name="Rectangle 10">
              <a:extLst>
                <a:ext uri="{FF2B5EF4-FFF2-40B4-BE49-F238E27FC236}">
                  <a16:creationId xmlns:a16="http://schemas.microsoft.com/office/drawing/2014/main" id="{B4A0B240-5425-4684-BAA5-4B2BA03728AD}"/>
                </a:ext>
              </a:extLst>
            </p:cNvPr>
            <p:cNvSpPr/>
            <p:nvPr/>
          </p:nvSpPr>
          <p:spPr>
            <a:xfrm rot="5400000">
              <a:off x="3241640" y="3716465"/>
              <a:ext cx="2528201" cy="4007795"/>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ZoneTexte 15">
              <a:extLst>
                <a:ext uri="{FF2B5EF4-FFF2-40B4-BE49-F238E27FC236}">
                  <a16:creationId xmlns:a16="http://schemas.microsoft.com/office/drawing/2014/main" id="{17FE7E75-BE6C-48AF-8068-5B74D77BB30F}"/>
                </a:ext>
              </a:extLst>
            </p:cNvPr>
            <p:cNvSpPr txBox="1"/>
            <p:nvPr/>
          </p:nvSpPr>
          <p:spPr>
            <a:xfrm>
              <a:off x="2530550" y="1857710"/>
              <a:ext cx="1295058" cy="746422"/>
            </a:xfrm>
            <a:prstGeom prst="rect">
              <a:avLst/>
            </a:prstGeom>
            <a:noFill/>
          </p:spPr>
          <p:txBody>
            <a:bodyPr wrap="none" rtlCol="0">
              <a:spAutoFit/>
            </a:bodyPr>
            <a:lstStyle/>
            <a:p>
              <a:r>
                <a:rPr lang="fr-CA" b="1" dirty="0"/>
                <a:t>Féverolle</a:t>
              </a:r>
            </a:p>
            <a:p>
              <a:r>
                <a:rPr lang="fr-CA" b="1" dirty="0"/>
                <a:t>+ tr. blanc</a:t>
              </a:r>
            </a:p>
          </p:txBody>
        </p:sp>
        <p:sp>
          <p:nvSpPr>
            <p:cNvPr id="17" name="ZoneTexte 16">
              <a:extLst>
                <a:ext uri="{FF2B5EF4-FFF2-40B4-BE49-F238E27FC236}">
                  <a16:creationId xmlns:a16="http://schemas.microsoft.com/office/drawing/2014/main" id="{313B2BEC-E1C1-4EEF-9F90-075D3F134D11}"/>
                </a:ext>
              </a:extLst>
            </p:cNvPr>
            <p:cNvSpPr txBox="1"/>
            <p:nvPr/>
          </p:nvSpPr>
          <p:spPr>
            <a:xfrm>
              <a:off x="2587561" y="4496365"/>
              <a:ext cx="1295058" cy="746422"/>
            </a:xfrm>
            <a:prstGeom prst="rect">
              <a:avLst/>
            </a:prstGeom>
            <a:noFill/>
          </p:spPr>
          <p:txBody>
            <a:bodyPr wrap="none" rtlCol="0">
              <a:spAutoFit/>
            </a:bodyPr>
            <a:lstStyle/>
            <a:p>
              <a:r>
                <a:rPr lang="fr-CA" b="1" dirty="0"/>
                <a:t>Pois sec</a:t>
              </a:r>
            </a:p>
            <a:p>
              <a:r>
                <a:rPr lang="fr-CA" b="1" dirty="0"/>
                <a:t>+ tr. blanc</a:t>
              </a:r>
            </a:p>
          </p:txBody>
        </p:sp>
        <p:sp>
          <p:nvSpPr>
            <p:cNvPr id="18" name="ZoneTexte 17">
              <a:extLst>
                <a:ext uri="{FF2B5EF4-FFF2-40B4-BE49-F238E27FC236}">
                  <a16:creationId xmlns:a16="http://schemas.microsoft.com/office/drawing/2014/main" id="{C2576F83-D325-4832-9D16-FBFCC9F1B080}"/>
                </a:ext>
              </a:extLst>
            </p:cNvPr>
            <p:cNvSpPr txBox="1"/>
            <p:nvPr/>
          </p:nvSpPr>
          <p:spPr>
            <a:xfrm>
              <a:off x="2462931" y="1397653"/>
              <a:ext cx="1527648" cy="426527"/>
            </a:xfrm>
            <a:prstGeom prst="rect">
              <a:avLst/>
            </a:prstGeom>
            <a:noFill/>
          </p:spPr>
          <p:txBody>
            <a:bodyPr wrap="none" rtlCol="0">
              <a:spAutoFit/>
            </a:bodyPr>
            <a:lstStyle/>
            <a:p>
              <a:r>
                <a:rPr lang="fr-CA" b="1" dirty="0"/>
                <a:t>Saison 2023</a:t>
              </a:r>
            </a:p>
          </p:txBody>
        </p:sp>
      </p:grpSp>
      <p:grpSp>
        <p:nvGrpSpPr>
          <p:cNvPr id="33" name="Groupe 32">
            <a:extLst>
              <a:ext uri="{FF2B5EF4-FFF2-40B4-BE49-F238E27FC236}">
                <a16:creationId xmlns:a16="http://schemas.microsoft.com/office/drawing/2014/main" id="{76503F48-81F2-4E50-A42B-2B34BAC38AA1}"/>
              </a:ext>
            </a:extLst>
          </p:cNvPr>
          <p:cNvGrpSpPr/>
          <p:nvPr/>
        </p:nvGrpSpPr>
        <p:grpSpPr>
          <a:xfrm>
            <a:off x="3305757" y="1683263"/>
            <a:ext cx="7274094" cy="4764077"/>
            <a:chOff x="4040230" y="1397653"/>
            <a:chExt cx="8400569" cy="5501847"/>
          </a:xfrm>
        </p:grpSpPr>
        <p:sp>
          <p:nvSpPr>
            <p:cNvPr id="19" name="ZoneTexte 18">
              <a:extLst>
                <a:ext uri="{FF2B5EF4-FFF2-40B4-BE49-F238E27FC236}">
                  <a16:creationId xmlns:a16="http://schemas.microsoft.com/office/drawing/2014/main" id="{974C9AAE-B62B-443E-8E63-E58BA6E67617}"/>
                </a:ext>
              </a:extLst>
            </p:cNvPr>
            <p:cNvSpPr txBox="1"/>
            <p:nvPr/>
          </p:nvSpPr>
          <p:spPr>
            <a:xfrm>
              <a:off x="8258026" y="1932532"/>
              <a:ext cx="2496590" cy="426527"/>
            </a:xfrm>
            <a:prstGeom prst="rect">
              <a:avLst/>
            </a:prstGeom>
            <a:noFill/>
          </p:spPr>
          <p:txBody>
            <a:bodyPr wrap="none" rtlCol="0">
              <a:spAutoFit/>
            </a:bodyPr>
            <a:lstStyle/>
            <a:p>
              <a:r>
                <a:rPr lang="fr-CA" dirty="0"/>
                <a:t>Blé 1: seul, Ø fertilisé</a:t>
              </a:r>
            </a:p>
          </p:txBody>
        </p:sp>
        <p:sp>
          <p:nvSpPr>
            <p:cNvPr id="7" name="Rectangle 6">
              <a:extLst>
                <a:ext uri="{FF2B5EF4-FFF2-40B4-BE49-F238E27FC236}">
                  <a16:creationId xmlns:a16="http://schemas.microsoft.com/office/drawing/2014/main" id="{364DBEEA-0695-49C8-9B3C-8575E61C6B76}"/>
                </a:ext>
              </a:extLst>
            </p:cNvPr>
            <p:cNvSpPr/>
            <p:nvPr/>
          </p:nvSpPr>
          <p:spPr>
            <a:xfrm rot="5400000">
              <a:off x="5851249" y="2737086"/>
              <a:ext cx="541400" cy="416343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 name="Rectangle 7">
              <a:extLst>
                <a:ext uri="{FF2B5EF4-FFF2-40B4-BE49-F238E27FC236}">
                  <a16:creationId xmlns:a16="http://schemas.microsoft.com/office/drawing/2014/main" id="{4F669F49-E4EC-47A2-80A9-291315E293C1}"/>
                </a:ext>
              </a:extLst>
            </p:cNvPr>
            <p:cNvSpPr/>
            <p:nvPr/>
          </p:nvSpPr>
          <p:spPr>
            <a:xfrm rot="5400000">
              <a:off x="5851249" y="3340418"/>
              <a:ext cx="541400" cy="4163438"/>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Rectangle 8">
              <a:extLst>
                <a:ext uri="{FF2B5EF4-FFF2-40B4-BE49-F238E27FC236}">
                  <a16:creationId xmlns:a16="http://schemas.microsoft.com/office/drawing/2014/main" id="{DCDAC913-C4D1-4FCF-AF8E-37EA9D046DDA}"/>
                </a:ext>
              </a:extLst>
            </p:cNvPr>
            <p:cNvSpPr/>
            <p:nvPr/>
          </p:nvSpPr>
          <p:spPr>
            <a:xfrm rot="5400000">
              <a:off x="5851249" y="3943750"/>
              <a:ext cx="541400" cy="4163438"/>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a:extLst>
                <a:ext uri="{FF2B5EF4-FFF2-40B4-BE49-F238E27FC236}">
                  <a16:creationId xmlns:a16="http://schemas.microsoft.com/office/drawing/2014/main" id="{DAF37C20-23CD-46DC-A443-794473436331}"/>
                </a:ext>
              </a:extLst>
            </p:cNvPr>
            <p:cNvSpPr/>
            <p:nvPr/>
          </p:nvSpPr>
          <p:spPr>
            <a:xfrm rot="5400000">
              <a:off x="5851249" y="4547081"/>
              <a:ext cx="541400" cy="4163438"/>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0" name="Rectangle 19">
              <a:extLst>
                <a:ext uri="{FF2B5EF4-FFF2-40B4-BE49-F238E27FC236}">
                  <a16:creationId xmlns:a16="http://schemas.microsoft.com/office/drawing/2014/main" id="{C1F4F603-D3F8-4E9B-83FD-A1E1C5D8B423}"/>
                </a:ext>
              </a:extLst>
            </p:cNvPr>
            <p:cNvSpPr/>
            <p:nvPr/>
          </p:nvSpPr>
          <p:spPr>
            <a:xfrm rot="5400000">
              <a:off x="5851249" y="53059"/>
              <a:ext cx="541400" cy="416343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1" name="Rectangle 20">
              <a:extLst>
                <a:ext uri="{FF2B5EF4-FFF2-40B4-BE49-F238E27FC236}">
                  <a16:creationId xmlns:a16="http://schemas.microsoft.com/office/drawing/2014/main" id="{E91DA645-586F-442B-94B6-C8C4F11CDC41}"/>
                </a:ext>
              </a:extLst>
            </p:cNvPr>
            <p:cNvSpPr/>
            <p:nvPr/>
          </p:nvSpPr>
          <p:spPr>
            <a:xfrm rot="5400000">
              <a:off x="5851249" y="656391"/>
              <a:ext cx="541400" cy="4163438"/>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2" name="Rectangle 21">
              <a:extLst>
                <a:ext uri="{FF2B5EF4-FFF2-40B4-BE49-F238E27FC236}">
                  <a16:creationId xmlns:a16="http://schemas.microsoft.com/office/drawing/2014/main" id="{A7BDCE4E-98C3-41BB-AF3B-FBFD7B139DAE}"/>
                </a:ext>
              </a:extLst>
            </p:cNvPr>
            <p:cNvSpPr/>
            <p:nvPr/>
          </p:nvSpPr>
          <p:spPr>
            <a:xfrm rot="5400000">
              <a:off x="5851249" y="1259723"/>
              <a:ext cx="541400" cy="4163438"/>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3" name="Rectangle 22">
              <a:extLst>
                <a:ext uri="{FF2B5EF4-FFF2-40B4-BE49-F238E27FC236}">
                  <a16:creationId xmlns:a16="http://schemas.microsoft.com/office/drawing/2014/main" id="{15A73842-520E-4096-951C-A507968E3A6E}"/>
                </a:ext>
              </a:extLst>
            </p:cNvPr>
            <p:cNvSpPr/>
            <p:nvPr/>
          </p:nvSpPr>
          <p:spPr>
            <a:xfrm rot="5400000">
              <a:off x="5851249" y="1863054"/>
              <a:ext cx="541400" cy="4163438"/>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4" name="ZoneTexte 23">
              <a:extLst>
                <a:ext uri="{FF2B5EF4-FFF2-40B4-BE49-F238E27FC236}">
                  <a16:creationId xmlns:a16="http://schemas.microsoft.com/office/drawing/2014/main" id="{6F49909E-902E-4240-BF47-A6E15EB40828}"/>
                </a:ext>
              </a:extLst>
            </p:cNvPr>
            <p:cNvSpPr txBox="1"/>
            <p:nvPr/>
          </p:nvSpPr>
          <p:spPr>
            <a:xfrm>
              <a:off x="6935227" y="1397653"/>
              <a:ext cx="1527648" cy="426527"/>
            </a:xfrm>
            <a:prstGeom prst="rect">
              <a:avLst/>
            </a:prstGeom>
            <a:noFill/>
          </p:spPr>
          <p:txBody>
            <a:bodyPr wrap="none" rtlCol="0">
              <a:spAutoFit/>
            </a:bodyPr>
            <a:lstStyle/>
            <a:p>
              <a:r>
                <a:rPr lang="fr-CA" b="1" dirty="0"/>
                <a:t>Saison 2024</a:t>
              </a:r>
            </a:p>
          </p:txBody>
        </p:sp>
        <p:sp>
          <p:nvSpPr>
            <p:cNvPr id="25" name="ZoneTexte 24">
              <a:extLst>
                <a:ext uri="{FF2B5EF4-FFF2-40B4-BE49-F238E27FC236}">
                  <a16:creationId xmlns:a16="http://schemas.microsoft.com/office/drawing/2014/main" id="{D5A2B6F5-604D-41A4-921F-EE5378D8E161}"/>
                </a:ext>
              </a:extLst>
            </p:cNvPr>
            <p:cNvSpPr txBox="1"/>
            <p:nvPr/>
          </p:nvSpPr>
          <p:spPr>
            <a:xfrm>
              <a:off x="8258026" y="2528881"/>
              <a:ext cx="4031348" cy="426527"/>
            </a:xfrm>
            <a:prstGeom prst="rect">
              <a:avLst/>
            </a:prstGeom>
            <a:noFill/>
          </p:spPr>
          <p:txBody>
            <a:bodyPr wrap="none" rtlCol="0">
              <a:spAutoFit/>
            </a:bodyPr>
            <a:lstStyle/>
            <a:p>
              <a:r>
                <a:rPr lang="fr-CA" dirty="0"/>
                <a:t>Blé 2: seul, + fertilisation organique</a:t>
              </a:r>
            </a:p>
          </p:txBody>
        </p:sp>
        <p:sp>
          <p:nvSpPr>
            <p:cNvPr id="26" name="ZoneTexte 25">
              <a:extLst>
                <a:ext uri="{FF2B5EF4-FFF2-40B4-BE49-F238E27FC236}">
                  <a16:creationId xmlns:a16="http://schemas.microsoft.com/office/drawing/2014/main" id="{9DC04186-E553-4591-8B21-938E09DF462C}"/>
                </a:ext>
              </a:extLst>
            </p:cNvPr>
            <p:cNvSpPr txBox="1"/>
            <p:nvPr/>
          </p:nvSpPr>
          <p:spPr>
            <a:xfrm>
              <a:off x="8258026" y="3125230"/>
              <a:ext cx="3293960" cy="426527"/>
            </a:xfrm>
            <a:prstGeom prst="rect">
              <a:avLst/>
            </a:prstGeom>
            <a:noFill/>
          </p:spPr>
          <p:txBody>
            <a:bodyPr wrap="none" rtlCol="0">
              <a:spAutoFit/>
            </a:bodyPr>
            <a:lstStyle/>
            <a:p>
              <a:r>
                <a:rPr lang="fr-CA" dirty="0"/>
                <a:t>Blé 3: avec tr. blanc, fertilisé </a:t>
              </a:r>
            </a:p>
          </p:txBody>
        </p:sp>
        <p:sp>
          <p:nvSpPr>
            <p:cNvPr id="27" name="ZoneTexte 26">
              <a:extLst>
                <a:ext uri="{FF2B5EF4-FFF2-40B4-BE49-F238E27FC236}">
                  <a16:creationId xmlns:a16="http://schemas.microsoft.com/office/drawing/2014/main" id="{641C1136-CC00-4169-ABC6-FA29F98CF35D}"/>
                </a:ext>
              </a:extLst>
            </p:cNvPr>
            <p:cNvSpPr txBox="1"/>
            <p:nvPr/>
          </p:nvSpPr>
          <p:spPr>
            <a:xfrm>
              <a:off x="8258026" y="3721581"/>
              <a:ext cx="4150344" cy="426527"/>
            </a:xfrm>
            <a:prstGeom prst="rect">
              <a:avLst/>
            </a:prstGeom>
            <a:noFill/>
          </p:spPr>
          <p:txBody>
            <a:bodyPr wrap="none" rtlCol="0">
              <a:spAutoFit/>
            </a:bodyPr>
            <a:lstStyle/>
            <a:p>
              <a:r>
                <a:rPr lang="fr-CA" dirty="0"/>
                <a:t>Blé 4: avec tr. blanc + vesce, fertilisé </a:t>
              </a:r>
            </a:p>
          </p:txBody>
        </p:sp>
        <p:sp>
          <p:nvSpPr>
            <p:cNvPr id="28" name="ZoneTexte 27">
              <a:extLst>
                <a:ext uri="{FF2B5EF4-FFF2-40B4-BE49-F238E27FC236}">
                  <a16:creationId xmlns:a16="http://schemas.microsoft.com/office/drawing/2014/main" id="{D2B5BE16-29C2-412C-A991-235F587D7BF7}"/>
                </a:ext>
              </a:extLst>
            </p:cNvPr>
            <p:cNvSpPr txBox="1"/>
            <p:nvPr/>
          </p:nvSpPr>
          <p:spPr>
            <a:xfrm>
              <a:off x="8203668" y="4666692"/>
              <a:ext cx="2496590" cy="426527"/>
            </a:xfrm>
            <a:prstGeom prst="rect">
              <a:avLst/>
            </a:prstGeom>
            <a:noFill/>
          </p:spPr>
          <p:txBody>
            <a:bodyPr wrap="none" rtlCol="0">
              <a:spAutoFit/>
            </a:bodyPr>
            <a:lstStyle/>
            <a:p>
              <a:r>
                <a:rPr lang="fr-CA" dirty="0"/>
                <a:t>Blé 1: seul, Ø fertilisé</a:t>
              </a:r>
            </a:p>
          </p:txBody>
        </p:sp>
        <p:sp>
          <p:nvSpPr>
            <p:cNvPr id="29" name="ZoneTexte 28">
              <a:extLst>
                <a:ext uri="{FF2B5EF4-FFF2-40B4-BE49-F238E27FC236}">
                  <a16:creationId xmlns:a16="http://schemas.microsoft.com/office/drawing/2014/main" id="{2DE0A55F-A92A-4558-9951-0BE26C899187}"/>
                </a:ext>
              </a:extLst>
            </p:cNvPr>
            <p:cNvSpPr txBox="1"/>
            <p:nvPr/>
          </p:nvSpPr>
          <p:spPr>
            <a:xfrm>
              <a:off x="8203668" y="5263042"/>
              <a:ext cx="4031348" cy="426527"/>
            </a:xfrm>
            <a:prstGeom prst="rect">
              <a:avLst/>
            </a:prstGeom>
            <a:noFill/>
          </p:spPr>
          <p:txBody>
            <a:bodyPr wrap="none" rtlCol="0">
              <a:spAutoFit/>
            </a:bodyPr>
            <a:lstStyle/>
            <a:p>
              <a:r>
                <a:rPr lang="fr-CA" dirty="0"/>
                <a:t>Blé 2: seul, + fertilisation organique</a:t>
              </a:r>
            </a:p>
          </p:txBody>
        </p:sp>
        <p:sp>
          <p:nvSpPr>
            <p:cNvPr id="30" name="ZoneTexte 29">
              <a:extLst>
                <a:ext uri="{FF2B5EF4-FFF2-40B4-BE49-F238E27FC236}">
                  <a16:creationId xmlns:a16="http://schemas.microsoft.com/office/drawing/2014/main" id="{A936ABCE-B444-4148-9072-0DFAD6669EF4}"/>
                </a:ext>
              </a:extLst>
            </p:cNvPr>
            <p:cNvSpPr txBox="1"/>
            <p:nvPr/>
          </p:nvSpPr>
          <p:spPr>
            <a:xfrm>
              <a:off x="8203668" y="5859392"/>
              <a:ext cx="3337426" cy="426527"/>
            </a:xfrm>
            <a:prstGeom prst="rect">
              <a:avLst/>
            </a:prstGeom>
            <a:noFill/>
          </p:spPr>
          <p:txBody>
            <a:bodyPr wrap="none" rtlCol="0">
              <a:spAutoFit/>
            </a:bodyPr>
            <a:lstStyle/>
            <a:p>
              <a:r>
                <a:rPr lang="fr-CA" dirty="0"/>
                <a:t>Blé 3: avec tr. rouge, fertilisé </a:t>
              </a:r>
            </a:p>
          </p:txBody>
        </p:sp>
        <p:sp>
          <p:nvSpPr>
            <p:cNvPr id="31" name="ZoneTexte 30">
              <a:extLst>
                <a:ext uri="{FF2B5EF4-FFF2-40B4-BE49-F238E27FC236}">
                  <a16:creationId xmlns:a16="http://schemas.microsoft.com/office/drawing/2014/main" id="{A47B4265-38DC-436E-B0F7-A9F22889C481}"/>
                </a:ext>
              </a:extLst>
            </p:cNvPr>
            <p:cNvSpPr txBox="1"/>
            <p:nvPr/>
          </p:nvSpPr>
          <p:spPr>
            <a:xfrm>
              <a:off x="8203668" y="6455742"/>
              <a:ext cx="4237131" cy="426527"/>
            </a:xfrm>
            <a:prstGeom prst="rect">
              <a:avLst/>
            </a:prstGeom>
            <a:noFill/>
          </p:spPr>
          <p:txBody>
            <a:bodyPr wrap="none" rtlCol="0">
              <a:spAutoFit/>
            </a:bodyPr>
            <a:lstStyle/>
            <a:p>
              <a:r>
                <a:rPr lang="fr-CA" dirty="0"/>
                <a:t>Blé 4: avec tr. rouge + blanc , fertilisé </a:t>
              </a:r>
            </a:p>
          </p:txBody>
        </p:sp>
      </p:grpSp>
      <p:sp>
        <p:nvSpPr>
          <p:cNvPr id="34" name="Rectangle 33">
            <a:extLst>
              <a:ext uri="{FF2B5EF4-FFF2-40B4-BE49-F238E27FC236}">
                <a16:creationId xmlns:a16="http://schemas.microsoft.com/office/drawing/2014/main" id="{1592387D-0BCF-443C-9346-E8FF1B7E8511}"/>
              </a:ext>
            </a:extLst>
          </p:cNvPr>
          <p:cNvSpPr/>
          <p:nvPr/>
        </p:nvSpPr>
        <p:spPr>
          <a:xfrm>
            <a:off x="1862815" y="1656074"/>
            <a:ext cx="8594616" cy="50136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5" name="ZoneTexte 34">
            <a:extLst>
              <a:ext uri="{FF2B5EF4-FFF2-40B4-BE49-F238E27FC236}">
                <a16:creationId xmlns:a16="http://schemas.microsoft.com/office/drawing/2014/main" id="{142609B5-46B8-4090-96D6-C81A2CA25465}"/>
              </a:ext>
            </a:extLst>
          </p:cNvPr>
          <p:cNvSpPr txBox="1"/>
          <p:nvPr/>
        </p:nvSpPr>
        <p:spPr>
          <a:xfrm>
            <a:off x="9726486" y="1648349"/>
            <a:ext cx="587020" cy="369332"/>
          </a:xfrm>
          <a:prstGeom prst="rect">
            <a:avLst/>
          </a:prstGeom>
          <a:noFill/>
        </p:spPr>
        <p:txBody>
          <a:bodyPr wrap="none" rtlCol="0">
            <a:spAutoFit/>
          </a:bodyPr>
          <a:lstStyle/>
          <a:p>
            <a:r>
              <a:rPr lang="fr-CA" dirty="0"/>
              <a:t>1 ha</a:t>
            </a:r>
          </a:p>
        </p:txBody>
      </p:sp>
      <p:sp>
        <p:nvSpPr>
          <p:cNvPr id="36" name="ZoneTexte 35">
            <a:extLst>
              <a:ext uri="{FF2B5EF4-FFF2-40B4-BE49-F238E27FC236}">
                <a16:creationId xmlns:a16="http://schemas.microsoft.com/office/drawing/2014/main" id="{5BC5CEB8-1363-460F-AF3D-B5DD77CE8714}"/>
              </a:ext>
            </a:extLst>
          </p:cNvPr>
          <p:cNvSpPr txBox="1"/>
          <p:nvPr/>
        </p:nvSpPr>
        <p:spPr>
          <a:xfrm>
            <a:off x="10578537" y="2027206"/>
            <a:ext cx="1508193" cy="923330"/>
          </a:xfrm>
          <a:prstGeom prst="rect">
            <a:avLst/>
          </a:prstGeom>
          <a:noFill/>
          <a:ln>
            <a:solidFill>
              <a:schemeClr val="tx1"/>
            </a:solidFill>
          </a:ln>
        </p:spPr>
        <p:txBody>
          <a:bodyPr wrap="square" rtlCol="0">
            <a:spAutoFit/>
          </a:bodyPr>
          <a:lstStyle/>
          <a:p>
            <a:r>
              <a:rPr lang="fr-CA" dirty="0"/>
              <a:t>X 3 rep/ferme</a:t>
            </a:r>
          </a:p>
          <a:p>
            <a:r>
              <a:rPr lang="fr-CA" dirty="0"/>
              <a:t>X 3 fermes</a:t>
            </a:r>
          </a:p>
          <a:p>
            <a:r>
              <a:rPr lang="fr-CA" dirty="0"/>
              <a:t>= 9 rep</a:t>
            </a:r>
          </a:p>
        </p:txBody>
      </p:sp>
      <p:sp>
        <p:nvSpPr>
          <p:cNvPr id="37" name="ZoneTexte 36">
            <a:extLst>
              <a:ext uri="{FF2B5EF4-FFF2-40B4-BE49-F238E27FC236}">
                <a16:creationId xmlns:a16="http://schemas.microsoft.com/office/drawing/2014/main" id="{A92EBE8B-9547-4325-9361-3B16DABA8BB1}"/>
              </a:ext>
            </a:extLst>
          </p:cNvPr>
          <p:cNvSpPr txBox="1"/>
          <p:nvPr/>
        </p:nvSpPr>
        <p:spPr>
          <a:xfrm>
            <a:off x="1263350" y="707850"/>
            <a:ext cx="10795515" cy="830997"/>
          </a:xfrm>
          <a:prstGeom prst="rect">
            <a:avLst/>
          </a:prstGeom>
          <a:noFill/>
        </p:spPr>
        <p:txBody>
          <a:bodyPr wrap="square" rtlCol="0">
            <a:spAutoFit/>
          </a:bodyPr>
          <a:lstStyle/>
          <a:p>
            <a:r>
              <a:rPr lang="fr-CA" sz="2400" b="1" dirty="0">
                <a:latin typeface="Calibri" panose="020F0502020204030204" pitchFamily="34" charset="0"/>
                <a:ea typeface="Calibri" panose="020F0502020204030204" pitchFamily="34" charset="0"/>
                <a:cs typeface="Times New Roman" panose="02020603050405020304" pitchFamily="18" charset="0"/>
              </a:rPr>
              <a:t>(OG 2)</a:t>
            </a:r>
            <a:r>
              <a:rPr lang="fr-CA" sz="2400" dirty="0">
                <a:latin typeface="Calibri" panose="020F0502020204030204" pitchFamily="34" charset="0"/>
                <a:ea typeface="Calibri" panose="020F0502020204030204" pitchFamily="34" charset="0"/>
                <a:cs typeface="Times New Roman" panose="02020603050405020304" pitchFamily="18" charset="0"/>
              </a:rPr>
              <a:t> </a:t>
            </a:r>
            <a:r>
              <a:rPr lang="fr-CA" sz="2400" b="1" dirty="0">
                <a:latin typeface="Calibri" panose="020F0502020204030204" pitchFamily="34" charset="0"/>
                <a:ea typeface="Calibri" panose="020F0502020204030204" pitchFamily="34" charset="0"/>
                <a:cs typeface="Times New Roman" panose="02020603050405020304" pitchFamily="18" charset="0"/>
              </a:rPr>
              <a:t>Évaluer l’impact de légumineuses implantées avant le blé dans la rotation sur les services écosystémiques et la lutte contre les adventices</a:t>
            </a:r>
          </a:p>
        </p:txBody>
      </p:sp>
      <p:cxnSp>
        <p:nvCxnSpPr>
          <p:cNvPr id="39" name="Connecteur : en angle 38">
            <a:extLst>
              <a:ext uri="{FF2B5EF4-FFF2-40B4-BE49-F238E27FC236}">
                <a16:creationId xmlns:a16="http://schemas.microsoft.com/office/drawing/2014/main" id="{3824C44A-21EF-4E8E-9A5D-B499E0ABC427}"/>
              </a:ext>
            </a:extLst>
          </p:cNvPr>
          <p:cNvCxnSpPr>
            <a:cxnSpLocks/>
            <a:endCxn id="36" idx="0"/>
          </p:cNvCxnSpPr>
          <p:nvPr/>
        </p:nvCxnSpPr>
        <p:spPr>
          <a:xfrm>
            <a:off x="10457431" y="1785257"/>
            <a:ext cx="875203" cy="24194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CDA7A52F-83EC-4302-9E0F-EAD5C99F2C44}"/>
              </a:ext>
            </a:extLst>
          </p:cNvPr>
          <p:cNvSpPr txBox="1"/>
          <p:nvPr/>
        </p:nvSpPr>
        <p:spPr>
          <a:xfrm>
            <a:off x="4165068" y="110382"/>
            <a:ext cx="4089902" cy="523220"/>
          </a:xfrm>
          <a:prstGeom prst="rect">
            <a:avLst/>
          </a:prstGeom>
          <a:noFill/>
        </p:spPr>
        <p:txBody>
          <a:bodyPr wrap="none" rtlCol="0">
            <a:spAutoFit/>
          </a:bodyPr>
          <a:lstStyle/>
          <a:p>
            <a:r>
              <a:rPr lang="fr-CA" sz="2800" b="1" dirty="0"/>
              <a:t>Dispositif expérimental #2</a:t>
            </a:r>
          </a:p>
        </p:txBody>
      </p:sp>
    </p:spTree>
    <p:extLst>
      <p:ext uri="{BB962C8B-B14F-4D97-AF65-F5344CB8AC3E}">
        <p14:creationId xmlns:p14="http://schemas.microsoft.com/office/powerpoint/2010/main" val="397917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P spid="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E522EE56-9F8C-466C-8502-0E7C71102EF8}"/>
              </a:ext>
            </a:extLst>
          </p:cNvPr>
          <p:cNvPicPr>
            <a:picLocks noChangeAspect="1"/>
          </p:cNvPicPr>
          <p:nvPr/>
        </p:nvPicPr>
        <p:blipFill rotWithShape="1">
          <a:blip r:embed="rId3"/>
          <a:srcRect l="57610" t="38495" r="27729" b="4968"/>
          <a:stretch/>
        </p:blipFill>
        <p:spPr>
          <a:xfrm rot="16200000">
            <a:off x="2248828" y="1365404"/>
            <a:ext cx="4826367" cy="5583536"/>
          </a:xfrm>
          <a:prstGeom prst="rect">
            <a:avLst/>
          </a:prstGeom>
        </p:spPr>
      </p:pic>
      <p:grpSp>
        <p:nvGrpSpPr>
          <p:cNvPr id="43" name="Groupe 42">
            <a:extLst>
              <a:ext uri="{FF2B5EF4-FFF2-40B4-BE49-F238E27FC236}">
                <a16:creationId xmlns:a16="http://schemas.microsoft.com/office/drawing/2014/main" id="{AD425FE5-9063-44B0-B1AC-633597A5B58F}"/>
              </a:ext>
            </a:extLst>
          </p:cNvPr>
          <p:cNvGrpSpPr/>
          <p:nvPr/>
        </p:nvGrpSpPr>
        <p:grpSpPr>
          <a:xfrm>
            <a:off x="2052774" y="1851100"/>
            <a:ext cx="5233733" cy="4584398"/>
            <a:chOff x="784729" y="1972110"/>
            <a:chExt cx="6044235" cy="5294343"/>
          </a:xfrm>
        </p:grpSpPr>
        <p:sp>
          <p:nvSpPr>
            <p:cNvPr id="183" name="Rectangle 182">
              <a:extLst>
                <a:ext uri="{FF2B5EF4-FFF2-40B4-BE49-F238E27FC236}">
                  <a16:creationId xmlns:a16="http://schemas.microsoft.com/office/drawing/2014/main" id="{7A17460B-DFEE-4922-9AD0-FC273244B447}"/>
                </a:ext>
              </a:extLst>
            </p:cNvPr>
            <p:cNvSpPr/>
            <p:nvPr/>
          </p:nvSpPr>
          <p:spPr>
            <a:xfrm>
              <a:off x="1390516" y="4745353"/>
              <a:ext cx="541019" cy="469069"/>
            </a:xfrm>
            <a:prstGeom prst="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2b</a:t>
              </a:r>
            </a:p>
          </p:txBody>
        </p:sp>
        <p:grpSp>
          <p:nvGrpSpPr>
            <p:cNvPr id="13" name="Groupe 12">
              <a:extLst>
                <a:ext uri="{FF2B5EF4-FFF2-40B4-BE49-F238E27FC236}">
                  <a16:creationId xmlns:a16="http://schemas.microsoft.com/office/drawing/2014/main" id="{F67FD5A3-9917-49FC-9170-BE3A3A6B5BAD}"/>
                </a:ext>
              </a:extLst>
            </p:cNvPr>
            <p:cNvGrpSpPr/>
            <p:nvPr/>
          </p:nvGrpSpPr>
          <p:grpSpPr>
            <a:xfrm>
              <a:off x="5226988" y="5086432"/>
              <a:ext cx="1601976" cy="2180021"/>
              <a:chOff x="7694261" y="4458335"/>
              <a:chExt cx="1601976" cy="2180021"/>
            </a:xfrm>
          </p:grpSpPr>
          <p:grpSp>
            <p:nvGrpSpPr>
              <p:cNvPr id="4" name="Groupe 3">
                <a:extLst>
                  <a:ext uri="{FF2B5EF4-FFF2-40B4-BE49-F238E27FC236}">
                    <a16:creationId xmlns:a16="http://schemas.microsoft.com/office/drawing/2014/main" id="{A383B2FF-0042-41D6-A23A-9E663AA098C0}"/>
                  </a:ext>
                </a:extLst>
              </p:cNvPr>
              <p:cNvGrpSpPr/>
              <p:nvPr/>
            </p:nvGrpSpPr>
            <p:grpSpPr>
              <a:xfrm>
                <a:off x="9206923" y="4466041"/>
                <a:ext cx="89314" cy="2172315"/>
                <a:chOff x="9165979" y="4588873"/>
                <a:chExt cx="89314" cy="2172315"/>
              </a:xfrm>
            </p:grpSpPr>
            <p:pic>
              <p:nvPicPr>
                <p:cNvPr id="2" name="Image 1">
                  <a:extLst>
                    <a:ext uri="{FF2B5EF4-FFF2-40B4-BE49-F238E27FC236}">
                      <a16:creationId xmlns:a16="http://schemas.microsoft.com/office/drawing/2014/main" id="{27FF5BB8-A2B8-4F29-9B23-4AED51DB1E1C}"/>
                    </a:ext>
                  </a:extLst>
                </p:cNvPr>
                <p:cNvPicPr>
                  <a:picLocks noChangeAspect="1"/>
                </p:cNvPicPr>
                <p:nvPr/>
              </p:nvPicPr>
              <p:blipFill>
                <a:blip r:embed="rId4"/>
                <a:stretch>
                  <a:fillRect/>
                </a:stretch>
              </p:blipFill>
              <p:spPr>
                <a:xfrm>
                  <a:off x="9165979" y="5656523"/>
                  <a:ext cx="89314" cy="1104665"/>
                </a:xfrm>
                <a:prstGeom prst="rect">
                  <a:avLst/>
                </a:prstGeom>
              </p:spPr>
            </p:pic>
            <p:pic>
              <p:nvPicPr>
                <p:cNvPr id="80" name="Image 79">
                  <a:extLst>
                    <a:ext uri="{FF2B5EF4-FFF2-40B4-BE49-F238E27FC236}">
                      <a16:creationId xmlns:a16="http://schemas.microsoft.com/office/drawing/2014/main" id="{AE0FAB95-ABE9-4FFE-8966-343A77C245C3}"/>
                    </a:ext>
                  </a:extLst>
                </p:cNvPr>
                <p:cNvPicPr>
                  <a:picLocks noChangeAspect="1"/>
                </p:cNvPicPr>
                <p:nvPr/>
              </p:nvPicPr>
              <p:blipFill>
                <a:blip r:embed="rId4"/>
                <a:stretch>
                  <a:fillRect/>
                </a:stretch>
              </p:blipFill>
              <p:spPr>
                <a:xfrm>
                  <a:off x="9165979" y="4588873"/>
                  <a:ext cx="89314" cy="1104665"/>
                </a:xfrm>
                <a:prstGeom prst="rect">
                  <a:avLst/>
                </a:prstGeom>
              </p:spPr>
            </p:pic>
          </p:grpSp>
          <p:grpSp>
            <p:nvGrpSpPr>
              <p:cNvPr id="3" name="Groupe 2">
                <a:extLst>
                  <a:ext uri="{FF2B5EF4-FFF2-40B4-BE49-F238E27FC236}">
                    <a16:creationId xmlns:a16="http://schemas.microsoft.com/office/drawing/2014/main" id="{FDEE5C8A-4FFE-4933-986D-A60A9B289D57}"/>
                  </a:ext>
                </a:extLst>
              </p:cNvPr>
              <p:cNvGrpSpPr/>
              <p:nvPr/>
            </p:nvGrpSpPr>
            <p:grpSpPr>
              <a:xfrm>
                <a:off x="8453954" y="4464240"/>
                <a:ext cx="89314" cy="2174116"/>
                <a:chOff x="8413010" y="4587072"/>
                <a:chExt cx="89314" cy="2174116"/>
              </a:xfrm>
            </p:grpSpPr>
            <p:pic>
              <p:nvPicPr>
                <p:cNvPr id="81" name="Image 80">
                  <a:extLst>
                    <a:ext uri="{FF2B5EF4-FFF2-40B4-BE49-F238E27FC236}">
                      <a16:creationId xmlns:a16="http://schemas.microsoft.com/office/drawing/2014/main" id="{8A80BA72-8993-4FDD-A3D8-32ED53EB662F}"/>
                    </a:ext>
                  </a:extLst>
                </p:cNvPr>
                <p:cNvPicPr>
                  <a:picLocks noChangeAspect="1"/>
                </p:cNvPicPr>
                <p:nvPr/>
              </p:nvPicPr>
              <p:blipFill>
                <a:blip r:embed="rId4"/>
                <a:stretch>
                  <a:fillRect/>
                </a:stretch>
              </p:blipFill>
              <p:spPr>
                <a:xfrm>
                  <a:off x="8413010" y="5656523"/>
                  <a:ext cx="89314" cy="1104665"/>
                </a:xfrm>
                <a:prstGeom prst="rect">
                  <a:avLst/>
                </a:prstGeom>
              </p:spPr>
            </p:pic>
            <p:pic>
              <p:nvPicPr>
                <p:cNvPr id="82" name="Image 81">
                  <a:extLst>
                    <a:ext uri="{FF2B5EF4-FFF2-40B4-BE49-F238E27FC236}">
                      <a16:creationId xmlns:a16="http://schemas.microsoft.com/office/drawing/2014/main" id="{D26A5C3A-5DA7-4385-84D2-E2A23D979329}"/>
                    </a:ext>
                  </a:extLst>
                </p:cNvPr>
                <p:cNvPicPr>
                  <a:picLocks noChangeAspect="1"/>
                </p:cNvPicPr>
                <p:nvPr/>
              </p:nvPicPr>
              <p:blipFill>
                <a:blip r:embed="rId4"/>
                <a:stretch>
                  <a:fillRect/>
                </a:stretch>
              </p:blipFill>
              <p:spPr>
                <a:xfrm>
                  <a:off x="8413010" y="4587072"/>
                  <a:ext cx="89314" cy="1104665"/>
                </a:xfrm>
                <a:prstGeom prst="rect">
                  <a:avLst/>
                </a:prstGeom>
              </p:spPr>
            </p:pic>
          </p:grpSp>
          <p:grpSp>
            <p:nvGrpSpPr>
              <p:cNvPr id="84" name="Groupe 83">
                <a:extLst>
                  <a:ext uri="{FF2B5EF4-FFF2-40B4-BE49-F238E27FC236}">
                    <a16:creationId xmlns:a16="http://schemas.microsoft.com/office/drawing/2014/main" id="{ADD7AD7F-F683-4F5B-8194-D393A3B89E77}"/>
                  </a:ext>
                </a:extLst>
              </p:cNvPr>
              <p:cNvGrpSpPr/>
              <p:nvPr/>
            </p:nvGrpSpPr>
            <p:grpSpPr>
              <a:xfrm>
                <a:off x="7694261" y="4468789"/>
                <a:ext cx="89314" cy="2169567"/>
                <a:chOff x="8413010" y="4591621"/>
                <a:chExt cx="89314" cy="2169567"/>
              </a:xfrm>
            </p:grpSpPr>
            <p:pic>
              <p:nvPicPr>
                <p:cNvPr id="85" name="Image 84">
                  <a:extLst>
                    <a:ext uri="{FF2B5EF4-FFF2-40B4-BE49-F238E27FC236}">
                      <a16:creationId xmlns:a16="http://schemas.microsoft.com/office/drawing/2014/main" id="{9B8C5AF1-CC08-4E30-9119-FA31B2F39B2F}"/>
                    </a:ext>
                  </a:extLst>
                </p:cNvPr>
                <p:cNvPicPr>
                  <a:picLocks noChangeAspect="1"/>
                </p:cNvPicPr>
                <p:nvPr/>
              </p:nvPicPr>
              <p:blipFill>
                <a:blip r:embed="rId4"/>
                <a:stretch>
                  <a:fillRect/>
                </a:stretch>
              </p:blipFill>
              <p:spPr>
                <a:xfrm>
                  <a:off x="8413010" y="5656523"/>
                  <a:ext cx="89314" cy="1104665"/>
                </a:xfrm>
                <a:prstGeom prst="rect">
                  <a:avLst/>
                </a:prstGeom>
              </p:spPr>
            </p:pic>
            <p:pic>
              <p:nvPicPr>
                <p:cNvPr id="86" name="Image 85">
                  <a:extLst>
                    <a:ext uri="{FF2B5EF4-FFF2-40B4-BE49-F238E27FC236}">
                      <a16:creationId xmlns:a16="http://schemas.microsoft.com/office/drawing/2014/main" id="{D9339CE3-14BB-4BCA-A524-1E7341A8CC01}"/>
                    </a:ext>
                  </a:extLst>
                </p:cNvPr>
                <p:cNvPicPr>
                  <a:picLocks noChangeAspect="1"/>
                </p:cNvPicPr>
                <p:nvPr/>
              </p:nvPicPr>
              <p:blipFill>
                <a:blip r:embed="rId4"/>
                <a:stretch>
                  <a:fillRect/>
                </a:stretch>
              </p:blipFill>
              <p:spPr>
                <a:xfrm>
                  <a:off x="8413010" y="4591621"/>
                  <a:ext cx="89314" cy="1104665"/>
                </a:xfrm>
                <a:prstGeom prst="rect">
                  <a:avLst/>
                </a:prstGeom>
              </p:spPr>
            </p:pic>
          </p:grpSp>
          <p:sp>
            <p:nvSpPr>
              <p:cNvPr id="87" name="Rectangle 86">
                <a:extLst>
                  <a:ext uri="{FF2B5EF4-FFF2-40B4-BE49-F238E27FC236}">
                    <a16:creationId xmlns:a16="http://schemas.microsoft.com/office/drawing/2014/main" id="{0891CF27-1165-4417-8D3B-015D4FE22EAD}"/>
                  </a:ext>
                </a:extLst>
              </p:cNvPr>
              <p:cNvSpPr/>
              <p:nvPr/>
            </p:nvSpPr>
            <p:spPr>
              <a:xfrm>
                <a:off x="7840725" y="5003899"/>
                <a:ext cx="537482" cy="469069"/>
              </a:xfrm>
              <a:prstGeom prst="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2a</a:t>
                </a:r>
              </a:p>
            </p:txBody>
          </p:sp>
          <p:sp>
            <p:nvSpPr>
              <p:cNvPr id="88" name="Rectangle 87">
                <a:extLst>
                  <a:ext uri="{FF2B5EF4-FFF2-40B4-BE49-F238E27FC236}">
                    <a16:creationId xmlns:a16="http://schemas.microsoft.com/office/drawing/2014/main" id="{DC1B235D-9795-41FC-90BC-AEB5B297E710}"/>
                  </a:ext>
                </a:extLst>
              </p:cNvPr>
              <p:cNvSpPr/>
              <p:nvPr/>
            </p:nvSpPr>
            <p:spPr>
              <a:xfrm>
                <a:off x="7839085" y="4459668"/>
                <a:ext cx="541019" cy="469069"/>
              </a:xfrm>
              <a:prstGeom prst="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2b</a:t>
                </a:r>
              </a:p>
            </p:txBody>
          </p:sp>
          <p:sp>
            <p:nvSpPr>
              <p:cNvPr id="89" name="Rectangle 88">
                <a:extLst>
                  <a:ext uri="{FF2B5EF4-FFF2-40B4-BE49-F238E27FC236}">
                    <a16:creationId xmlns:a16="http://schemas.microsoft.com/office/drawing/2014/main" id="{2042E6A2-0C0C-4C88-9E24-7F7852602E2F}"/>
                  </a:ext>
                </a:extLst>
              </p:cNvPr>
              <p:cNvSpPr/>
              <p:nvPr/>
            </p:nvSpPr>
            <p:spPr>
              <a:xfrm>
                <a:off x="7843481" y="5550466"/>
                <a:ext cx="534726" cy="476318"/>
              </a:xfrm>
              <a:prstGeom prst="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1a</a:t>
                </a:r>
              </a:p>
            </p:txBody>
          </p:sp>
          <p:sp>
            <p:nvSpPr>
              <p:cNvPr id="90" name="Rectangle 89">
                <a:extLst>
                  <a:ext uri="{FF2B5EF4-FFF2-40B4-BE49-F238E27FC236}">
                    <a16:creationId xmlns:a16="http://schemas.microsoft.com/office/drawing/2014/main" id="{3B0A7D71-36C9-48A1-B63B-0EE4D3C5E15C}"/>
                  </a:ext>
                </a:extLst>
              </p:cNvPr>
              <p:cNvSpPr/>
              <p:nvPr/>
            </p:nvSpPr>
            <p:spPr>
              <a:xfrm>
                <a:off x="7837277" y="6069359"/>
                <a:ext cx="542827" cy="477490"/>
              </a:xfrm>
              <a:prstGeom prst="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1b</a:t>
                </a:r>
              </a:p>
            </p:txBody>
          </p:sp>
          <p:sp>
            <p:nvSpPr>
              <p:cNvPr id="91" name="Rectangle 90">
                <a:extLst>
                  <a:ext uri="{FF2B5EF4-FFF2-40B4-BE49-F238E27FC236}">
                    <a16:creationId xmlns:a16="http://schemas.microsoft.com/office/drawing/2014/main" id="{DE13968B-01FB-436E-B421-6589B95DE88C}"/>
                  </a:ext>
                </a:extLst>
              </p:cNvPr>
              <p:cNvSpPr/>
              <p:nvPr/>
            </p:nvSpPr>
            <p:spPr>
              <a:xfrm>
                <a:off x="8617117" y="5042710"/>
                <a:ext cx="529901" cy="45898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4a</a:t>
                </a:r>
              </a:p>
            </p:txBody>
          </p:sp>
          <p:sp>
            <p:nvSpPr>
              <p:cNvPr id="92" name="Rectangle 91">
                <a:extLst>
                  <a:ext uri="{FF2B5EF4-FFF2-40B4-BE49-F238E27FC236}">
                    <a16:creationId xmlns:a16="http://schemas.microsoft.com/office/drawing/2014/main" id="{A5D972D8-C1E7-47E5-A6EC-E377A18ED366}"/>
                  </a:ext>
                </a:extLst>
              </p:cNvPr>
              <p:cNvSpPr/>
              <p:nvPr/>
            </p:nvSpPr>
            <p:spPr>
              <a:xfrm>
                <a:off x="8617117" y="4458335"/>
                <a:ext cx="525595" cy="480027"/>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4b</a:t>
                </a:r>
              </a:p>
            </p:txBody>
          </p:sp>
          <p:sp>
            <p:nvSpPr>
              <p:cNvPr id="93" name="Rectangle 92">
                <a:extLst>
                  <a:ext uri="{FF2B5EF4-FFF2-40B4-BE49-F238E27FC236}">
                    <a16:creationId xmlns:a16="http://schemas.microsoft.com/office/drawing/2014/main" id="{5678D266-C780-4C4B-A731-D9D7BB3F863A}"/>
                  </a:ext>
                </a:extLst>
              </p:cNvPr>
              <p:cNvSpPr/>
              <p:nvPr/>
            </p:nvSpPr>
            <p:spPr>
              <a:xfrm>
                <a:off x="8619015" y="6069358"/>
                <a:ext cx="521799" cy="466989"/>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3a</a:t>
                </a:r>
              </a:p>
            </p:txBody>
          </p:sp>
          <p:sp>
            <p:nvSpPr>
              <p:cNvPr id="94" name="Rectangle 93">
                <a:extLst>
                  <a:ext uri="{FF2B5EF4-FFF2-40B4-BE49-F238E27FC236}">
                    <a16:creationId xmlns:a16="http://schemas.microsoft.com/office/drawing/2014/main" id="{99F296D8-2C54-4E53-A1CD-6AE5113CF199}"/>
                  </a:ext>
                </a:extLst>
              </p:cNvPr>
              <p:cNvSpPr/>
              <p:nvPr/>
            </p:nvSpPr>
            <p:spPr>
              <a:xfrm>
                <a:off x="8619015" y="5571718"/>
                <a:ext cx="521799" cy="440440"/>
              </a:xfrm>
              <a:prstGeom prst="rect">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3b</a:t>
                </a:r>
              </a:p>
            </p:txBody>
          </p:sp>
        </p:grpSp>
        <p:sp>
          <p:nvSpPr>
            <p:cNvPr id="95" name="Rectangle 94">
              <a:extLst>
                <a:ext uri="{FF2B5EF4-FFF2-40B4-BE49-F238E27FC236}">
                  <a16:creationId xmlns:a16="http://schemas.microsoft.com/office/drawing/2014/main" id="{8607692E-CC94-4719-95B3-AAE3CBD11263}"/>
                </a:ext>
              </a:extLst>
            </p:cNvPr>
            <p:cNvSpPr/>
            <p:nvPr/>
          </p:nvSpPr>
          <p:spPr>
            <a:xfrm>
              <a:off x="3770323" y="6235405"/>
              <a:ext cx="537482" cy="478715"/>
            </a:xfrm>
            <a:prstGeom prst="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2a</a:t>
              </a:r>
            </a:p>
          </p:txBody>
        </p:sp>
        <p:sp>
          <p:nvSpPr>
            <p:cNvPr id="96" name="Rectangle 95">
              <a:extLst>
                <a:ext uri="{FF2B5EF4-FFF2-40B4-BE49-F238E27FC236}">
                  <a16:creationId xmlns:a16="http://schemas.microsoft.com/office/drawing/2014/main" id="{C42D41E5-C472-41B9-A28E-29C4514F575E}"/>
                </a:ext>
              </a:extLst>
            </p:cNvPr>
            <p:cNvSpPr/>
            <p:nvPr/>
          </p:nvSpPr>
          <p:spPr>
            <a:xfrm>
              <a:off x="3770323" y="5667302"/>
              <a:ext cx="541019" cy="508305"/>
            </a:xfrm>
            <a:prstGeom prst="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2b</a:t>
              </a:r>
            </a:p>
          </p:txBody>
        </p:sp>
        <p:sp>
          <p:nvSpPr>
            <p:cNvPr id="97" name="Rectangle 96">
              <a:extLst>
                <a:ext uri="{FF2B5EF4-FFF2-40B4-BE49-F238E27FC236}">
                  <a16:creationId xmlns:a16="http://schemas.microsoft.com/office/drawing/2014/main" id="{EDEA5D97-8F99-4B01-8B18-062D395DB7A0}"/>
                </a:ext>
              </a:extLst>
            </p:cNvPr>
            <p:cNvSpPr/>
            <p:nvPr/>
          </p:nvSpPr>
          <p:spPr>
            <a:xfrm>
              <a:off x="3770323" y="6762199"/>
              <a:ext cx="534726" cy="499981"/>
            </a:xfrm>
            <a:prstGeom prst="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1a</a:t>
              </a:r>
            </a:p>
          </p:txBody>
        </p:sp>
        <p:sp>
          <p:nvSpPr>
            <p:cNvPr id="98" name="Rectangle 97">
              <a:extLst>
                <a:ext uri="{FF2B5EF4-FFF2-40B4-BE49-F238E27FC236}">
                  <a16:creationId xmlns:a16="http://schemas.microsoft.com/office/drawing/2014/main" id="{85F497D8-6E84-46F5-B0E6-F25A652C631D}"/>
                </a:ext>
              </a:extLst>
            </p:cNvPr>
            <p:cNvSpPr/>
            <p:nvPr/>
          </p:nvSpPr>
          <p:spPr>
            <a:xfrm>
              <a:off x="3178235" y="6762199"/>
              <a:ext cx="542827" cy="499981"/>
            </a:xfrm>
            <a:prstGeom prst="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1b</a:t>
              </a:r>
            </a:p>
          </p:txBody>
        </p:sp>
        <p:sp>
          <p:nvSpPr>
            <p:cNvPr id="99" name="Rectangle 98">
              <a:extLst>
                <a:ext uri="{FF2B5EF4-FFF2-40B4-BE49-F238E27FC236}">
                  <a16:creationId xmlns:a16="http://schemas.microsoft.com/office/drawing/2014/main" id="{F1E7F8E7-33CD-4841-BE37-DA31A039182B}"/>
                </a:ext>
              </a:extLst>
            </p:cNvPr>
            <p:cNvSpPr/>
            <p:nvPr/>
          </p:nvSpPr>
          <p:spPr>
            <a:xfrm>
              <a:off x="4362388" y="5678234"/>
              <a:ext cx="529901" cy="497373"/>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4a</a:t>
              </a:r>
            </a:p>
          </p:txBody>
        </p:sp>
        <p:sp>
          <p:nvSpPr>
            <p:cNvPr id="100" name="Rectangle 99">
              <a:extLst>
                <a:ext uri="{FF2B5EF4-FFF2-40B4-BE49-F238E27FC236}">
                  <a16:creationId xmlns:a16="http://schemas.microsoft.com/office/drawing/2014/main" id="{49EE076C-A525-4EEA-A598-D54B23DA7A87}"/>
                </a:ext>
              </a:extLst>
            </p:cNvPr>
            <p:cNvSpPr/>
            <p:nvPr/>
          </p:nvSpPr>
          <p:spPr>
            <a:xfrm>
              <a:off x="4362388" y="5115439"/>
              <a:ext cx="525595" cy="520179"/>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4b</a:t>
              </a:r>
            </a:p>
          </p:txBody>
        </p:sp>
        <p:sp>
          <p:nvSpPr>
            <p:cNvPr id="101" name="Rectangle 100">
              <a:extLst>
                <a:ext uri="{FF2B5EF4-FFF2-40B4-BE49-F238E27FC236}">
                  <a16:creationId xmlns:a16="http://schemas.microsoft.com/office/drawing/2014/main" id="{F068A593-BB02-48AD-8956-EC4D861E190D}"/>
                </a:ext>
              </a:extLst>
            </p:cNvPr>
            <p:cNvSpPr/>
            <p:nvPr/>
          </p:nvSpPr>
          <p:spPr>
            <a:xfrm>
              <a:off x="4362388" y="6756129"/>
              <a:ext cx="521799" cy="506051"/>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3a</a:t>
              </a:r>
            </a:p>
          </p:txBody>
        </p:sp>
        <p:sp>
          <p:nvSpPr>
            <p:cNvPr id="102" name="Rectangle 101">
              <a:extLst>
                <a:ext uri="{FF2B5EF4-FFF2-40B4-BE49-F238E27FC236}">
                  <a16:creationId xmlns:a16="http://schemas.microsoft.com/office/drawing/2014/main" id="{024E4415-7A09-4019-9146-A713C9138C07}"/>
                </a:ext>
              </a:extLst>
            </p:cNvPr>
            <p:cNvSpPr/>
            <p:nvPr/>
          </p:nvSpPr>
          <p:spPr>
            <a:xfrm>
              <a:off x="4362388" y="6236839"/>
              <a:ext cx="521799" cy="477281"/>
            </a:xfrm>
            <a:prstGeom prst="rect">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3b</a:t>
              </a:r>
            </a:p>
          </p:txBody>
        </p:sp>
        <p:sp>
          <p:nvSpPr>
            <p:cNvPr id="136" name="Rectangle 135">
              <a:extLst>
                <a:ext uri="{FF2B5EF4-FFF2-40B4-BE49-F238E27FC236}">
                  <a16:creationId xmlns:a16="http://schemas.microsoft.com/office/drawing/2014/main" id="{644CD2A7-1E26-4C42-8AEE-02778E8CF9F4}"/>
                </a:ext>
              </a:extLst>
            </p:cNvPr>
            <p:cNvSpPr/>
            <p:nvPr/>
          </p:nvSpPr>
          <p:spPr>
            <a:xfrm>
              <a:off x="2116459" y="6671404"/>
              <a:ext cx="868598" cy="508305"/>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err="1">
                  <a:solidFill>
                    <a:schemeClr val="tx1"/>
                  </a:solidFill>
                </a:rPr>
                <a:t>Ck</a:t>
              </a:r>
              <a:endParaRPr lang="fr-CA" sz="1559" dirty="0">
                <a:solidFill>
                  <a:schemeClr val="tx1"/>
                </a:solidFill>
              </a:endParaRPr>
            </a:p>
          </p:txBody>
        </p:sp>
        <p:grpSp>
          <p:nvGrpSpPr>
            <p:cNvPr id="138" name="Groupe 137">
              <a:extLst>
                <a:ext uri="{FF2B5EF4-FFF2-40B4-BE49-F238E27FC236}">
                  <a16:creationId xmlns:a16="http://schemas.microsoft.com/office/drawing/2014/main" id="{B38A5743-3015-40C3-AB03-DA8B9EF0D9F9}"/>
                </a:ext>
              </a:extLst>
            </p:cNvPr>
            <p:cNvGrpSpPr/>
            <p:nvPr/>
          </p:nvGrpSpPr>
          <p:grpSpPr>
            <a:xfrm>
              <a:off x="2545211" y="2534899"/>
              <a:ext cx="1601976" cy="2180021"/>
              <a:chOff x="7694261" y="4458335"/>
              <a:chExt cx="1601976" cy="2180021"/>
            </a:xfrm>
          </p:grpSpPr>
          <p:grpSp>
            <p:nvGrpSpPr>
              <p:cNvPr id="139" name="Groupe 138">
                <a:extLst>
                  <a:ext uri="{FF2B5EF4-FFF2-40B4-BE49-F238E27FC236}">
                    <a16:creationId xmlns:a16="http://schemas.microsoft.com/office/drawing/2014/main" id="{F9F4F2A7-7BB9-44A1-AF08-261978B9265B}"/>
                  </a:ext>
                </a:extLst>
              </p:cNvPr>
              <p:cNvGrpSpPr/>
              <p:nvPr/>
            </p:nvGrpSpPr>
            <p:grpSpPr>
              <a:xfrm>
                <a:off x="9206923" y="4466041"/>
                <a:ext cx="89314" cy="2172315"/>
                <a:chOff x="9165979" y="4588873"/>
                <a:chExt cx="89314" cy="2172315"/>
              </a:xfrm>
            </p:grpSpPr>
            <p:pic>
              <p:nvPicPr>
                <p:cNvPr id="154" name="Image 153">
                  <a:extLst>
                    <a:ext uri="{FF2B5EF4-FFF2-40B4-BE49-F238E27FC236}">
                      <a16:creationId xmlns:a16="http://schemas.microsoft.com/office/drawing/2014/main" id="{FB527003-40EA-4E8D-BE9B-764B846E0916}"/>
                    </a:ext>
                  </a:extLst>
                </p:cNvPr>
                <p:cNvPicPr>
                  <a:picLocks noChangeAspect="1"/>
                </p:cNvPicPr>
                <p:nvPr/>
              </p:nvPicPr>
              <p:blipFill>
                <a:blip r:embed="rId4"/>
                <a:stretch>
                  <a:fillRect/>
                </a:stretch>
              </p:blipFill>
              <p:spPr>
                <a:xfrm>
                  <a:off x="9165979" y="5656523"/>
                  <a:ext cx="89314" cy="1104665"/>
                </a:xfrm>
                <a:prstGeom prst="rect">
                  <a:avLst/>
                </a:prstGeom>
              </p:spPr>
            </p:pic>
            <p:pic>
              <p:nvPicPr>
                <p:cNvPr id="155" name="Image 154">
                  <a:extLst>
                    <a:ext uri="{FF2B5EF4-FFF2-40B4-BE49-F238E27FC236}">
                      <a16:creationId xmlns:a16="http://schemas.microsoft.com/office/drawing/2014/main" id="{A348D798-48E7-4B35-A216-E05DE51A3FA1}"/>
                    </a:ext>
                  </a:extLst>
                </p:cNvPr>
                <p:cNvPicPr>
                  <a:picLocks noChangeAspect="1"/>
                </p:cNvPicPr>
                <p:nvPr/>
              </p:nvPicPr>
              <p:blipFill>
                <a:blip r:embed="rId4"/>
                <a:stretch>
                  <a:fillRect/>
                </a:stretch>
              </p:blipFill>
              <p:spPr>
                <a:xfrm>
                  <a:off x="9165979" y="4588873"/>
                  <a:ext cx="89314" cy="1104665"/>
                </a:xfrm>
                <a:prstGeom prst="rect">
                  <a:avLst/>
                </a:prstGeom>
              </p:spPr>
            </p:pic>
          </p:grpSp>
          <p:grpSp>
            <p:nvGrpSpPr>
              <p:cNvPr id="140" name="Groupe 139">
                <a:extLst>
                  <a:ext uri="{FF2B5EF4-FFF2-40B4-BE49-F238E27FC236}">
                    <a16:creationId xmlns:a16="http://schemas.microsoft.com/office/drawing/2014/main" id="{BFE32420-7495-42A3-9EC8-67B31C76F193}"/>
                  </a:ext>
                </a:extLst>
              </p:cNvPr>
              <p:cNvGrpSpPr/>
              <p:nvPr/>
            </p:nvGrpSpPr>
            <p:grpSpPr>
              <a:xfrm>
                <a:off x="8453954" y="4464240"/>
                <a:ext cx="89314" cy="2174116"/>
                <a:chOff x="8413010" y="4587072"/>
                <a:chExt cx="89314" cy="2174116"/>
              </a:xfrm>
            </p:grpSpPr>
            <p:pic>
              <p:nvPicPr>
                <p:cNvPr id="152" name="Image 151">
                  <a:extLst>
                    <a:ext uri="{FF2B5EF4-FFF2-40B4-BE49-F238E27FC236}">
                      <a16:creationId xmlns:a16="http://schemas.microsoft.com/office/drawing/2014/main" id="{A3CCE1E0-8AFB-433B-8FAE-00CE34D4656A}"/>
                    </a:ext>
                  </a:extLst>
                </p:cNvPr>
                <p:cNvPicPr>
                  <a:picLocks noChangeAspect="1"/>
                </p:cNvPicPr>
                <p:nvPr/>
              </p:nvPicPr>
              <p:blipFill>
                <a:blip r:embed="rId4"/>
                <a:stretch>
                  <a:fillRect/>
                </a:stretch>
              </p:blipFill>
              <p:spPr>
                <a:xfrm>
                  <a:off x="8413010" y="5656523"/>
                  <a:ext cx="89314" cy="1104665"/>
                </a:xfrm>
                <a:prstGeom prst="rect">
                  <a:avLst/>
                </a:prstGeom>
              </p:spPr>
            </p:pic>
            <p:pic>
              <p:nvPicPr>
                <p:cNvPr id="153" name="Image 152">
                  <a:extLst>
                    <a:ext uri="{FF2B5EF4-FFF2-40B4-BE49-F238E27FC236}">
                      <a16:creationId xmlns:a16="http://schemas.microsoft.com/office/drawing/2014/main" id="{CE467C59-70BF-4525-861B-DDDED762BD89}"/>
                    </a:ext>
                  </a:extLst>
                </p:cNvPr>
                <p:cNvPicPr>
                  <a:picLocks noChangeAspect="1"/>
                </p:cNvPicPr>
                <p:nvPr/>
              </p:nvPicPr>
              <p:blipFill>
                <a:blip r:embed="rId4"/>
                <a:stretch>
                  <a:fillRect/>
                </a:stretch>
              </p:blipFill>
              <p:spPr>
                <a:xfrm>
                  <a:off x="8413010" y="4587072"/>
                  <a:ext cx="89314" cy="1104665"/>
                </a:xfrm>
                <a:prstGeom prst="rect">
                  <a:avLst/>
                </a:prstGeom>
              </p:spPr>
            </p:pic>
          </p:grpSp>
          <p:grpSp>
            <p:nvGrpSpPr>
              <p:cNvPr id="141" name="Groupe 140">
                <a:extLst>
                  <a:ext uri="{FF2B5EF4-FFF2-40B4-BE49-F238E27FC236}">
                    <a16:creationId xmlns:a16="http://schemas.microsoft.com/office/drawing/2014/main" id="{09EDEE2D-0F11-49BE-B047-B845DAD23A5E}"/>
                  </a:ext>
                </a:extLst>
              </p:cNvPr>
              <p:cNvGrpSpPr/>
              <p:nvPr/>
            </p:nvGrpSpPr>
            <p:grpSpPr>
              <a:xfrm>
                <a:off x="7694261" y="4468789"/>
                <a:ext cx="89314" cy="2169567"/>
                <a:chOff x="8413010" y="4591621"/>
                <a:chExt cx="89314" cy="2169567"/>
              </a:xfrm>
            </p:grpSpPr>
            <p:pic>
              <p:nvPicPr>
                <p:cNvPr id="150" name="Image 149">
                  <a:extLst>
                    <a:ext uri="{FF2B5EF4-FFF2-40B4-BE49-F238E27FC236}">
                      <a16:creationId xmlns:a16="http://schemas.microsoft.com/office/drawing/2014/main" id="{044CB54C-B9BC-4B63-8334-F42D784C7494}"/>
                    </a:ext>
                  </a:extLst>
                </p:cNvPr>
                <p:cNvPicPr>
                  <a:picLocks noChangeAspect="1"/>
                </p:cNvPicPr>
                <p:nvPr/>
              </p:nvPicPr>
              <p:blipFill>
                <a:blip r:embed="rId4"/>
                <a:stretch>
                  <a:fillRect/>
                </a:stretch>
              </p:blipFill>
              <p:spPr>
                <a:xfrm>
                  <a:off x="8413010" y="5656523"/>
                  <a:ext cx="89314" cy="1104665"/>
                </a:xfrm>
                <a:prstGeom prst="rect">
                  <a:avLst/>
                </a:prstGeom>
              </p:spPr>
            </p:pic>
            <p:pic>
              <p:nvPicPr>
                <p:cNvPr id="151" name="Image 150">
                  <a:extLst>
                    <a:ext uri="{FF2B5EF4-FFF2-40B4-BE49-F238E27FC236}">
                      <a16:creationId xmlns:a16="http://schemas.microsoft.com/office/drawing/2014/main" id="{F6BABEAD-40AC-47FB-B5B3-1EC5C63D8935}"/>
                    </a:ext>
                  </a:extLst>
                </p:cNvPr>
                <p:cNvPicPr>
                  <a:picLocks noChangeAspect="1"/>
                </p:cNvPicPr>
                <p:nvPr/>
              </p:nvPicPr>
              <p:blipFill>
                <a:blip r:embed="rId4"/>
                <a:stretch>
                  <a:fillRect/>
                </a:stretch>
              </p:blipFill>
              <p:spPr>
                <a:xfrm>
                  <a:off x="8413010" y="4591621"/>
                  <a:ext cx="89314" cy="1104665"/>
                </a:xfrm>
                <a:prstGeom prst="rect">
                  <a:avLst/>
                </a:prstGeom>
              </p:spPr>
            </p:pic>
          </p:grpSp>
          <p:sp>
            <p:nvSpPr>
              <p:cNvPr id="142" name="Rectangle 141">
                <a:extLst>
                  <a:ext uri="{FF2B5EF4-FFF2-40B4-BE49-F238E27FC236}">
                    <a16:creationId xmlns:a16="http://schemas.microsoft.com/office/drawing/2014/main" id="{65FCAC82-38B2-4E2E-835E-6C678AFC5D88}"/>
                  </a:ext>
                </a:extLst>
              </p:cNvPr>
              <p:cNvSpPr/>
              <p:nvPr/>
            </p:nvSpPr>
            <p:spPr>
              <a:xfrm>
                <a:off x="7840725" y="5003899"/>
                <a:ext cx="537482" cy="469069"/>
              </a:xfrm>
              <a:prstGeom prst="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2a</a:t>
                </a:r>
              </a:p>
            </p:txBody>
          </p:sp>
          <p:sp>
            <p:nvSpPr>
              <p:cNvPr id="143" name="Rectangle 142">
                <a:extLst>
                  <a:ext uri="{FF2B5EF4-FFF2-40B4-BE49-F238E27FC236}">
                    <a16:creationId xmlns:a16="http://schemas.microsoft.com/office/drawing/2014/main" id="{0F2B420D-A4CA-474F-AD51-6A6B749215C9}"/>
                  </a:ext>
                </a:extLst>
              </p:cNvPr>
              <p:cNvSpPr/>
              <p:nvPr/>
            </p:nvSpPr>
            <p:spPr>
              <a:xfrm>
                <a:off x="7839085" y="4459668"/>
                <a:ext cx="541019" cy="469069"/>
              </a:xfrm>
              <a:prstGeom prst="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2b</a:t>
                </a:r>
              </a:p>
            </p:txBody>
          </p:sp>
          <p:sp>
            <p:nvSpPr>
              <p:cNvPr id="144" name="Rectangle 143">
                <a:extLst>
                  <a:ext uri="{FF2B5EF4-FFF2-40B4-BE49-F238E27FC236}">
                    <a16:creationId xmlns:a16="http://schemas.microsoft.com/office/drawing/2014/main" id="{E7C8A3B2-D3F2-4A5F-A8CA-BDE4CB62C8D9}"/>
                  </a:ext>
                </a:extLst>
              </p:cNvPr>
              <p:cNvSpPr/>
              <p:nvPr/>
            </p:nvSpPr>
            <p:spPr>
              <a:xfrm>
                <a:off x="7843481" y="5550466"/>
                <a:ext cx="534726" cy="476318"/>
              </a:xfrm>
              <a:prstGeom prst="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1a</a:t>
                </a:r>
              </a:p>
            </p:txBody>
          </p:sp>
          <p:sp>
            <p:nvSpPr>
              <p:cNvPr id="145" name="Rectangle 144">
                <a:extLst>
                  <a:ext uri="{FF2B5EF4-FFF2-40B4-BE49-F238E27FC236}">
                    <a16:creationId xmlns:a16="http://schemas.microsoft.com/office/drawing/2014/main" id="{58716BA6-C274-483C-B8A9-F87A1292604D}"/>
                  </a:ext>
                </a:extLst>
              </p:cNvPr>
              <p:cNvSpPr/>
              <p:nvPr/>
            </p:nvSpPr>
            <p:spPr>
              <a:xfrm>
                <a:off x="7837277" y="6069359"/>
                <a:ext cx="542827" cy="477490"/>
              </a:xfrm>
              <a:prstGeom prst="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1b</a:t>
                </a:r>
              </a:p>
            </p:txBody>
          </p:sp>
          <p:sp>
            <p:nvSpPr>
              <p:cNvPr id="146" name="Rectangle 145">
                <a:extLst>
                  <a:ext uri="{FF2B5EF4-FFF2-40B4-BE49-F238E27FC236}">
                    <a16:creationId xmlns:a16="http://schemas.microsoft.com/office/drawing/2014/main" id="{D14180FB-F782-4809-AAE5-0F654FB5F8C2}"/>
                  </a:ext>
                </a:extLst>
              </p:cNvPr>
              <p:cNvSpPr/>
              <p:nvPr/>
            </p:nvSpPr>
            <p:spPr>
              <a:xfrm>
                <a:off x="8617117" y="5042710"/>
                <a:ext cx="529901" cy="45898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4a</a:t>
                </a:r>
              </a:p>
            </p:txBody>
          </p:sp>
          <p:sp>
            <p:nvSpPr>
              <p:cNvPr id="147" name="Rectangle 146">
                <a:extLst>
                  <a:ext uri="{FF2B5EF4-FFF2-40B4-BE49-F238E27FC236}">
                    <a16:creationId xmlns:a16="http://schemas.microsoft.com/office/drawing/2014/main" id="{E2C91CA8-D6B9-4319-8176-2775DBDC8CF7}"/>
                  </a:ext>
                </a:extLst>
              </p:cNvPr>
              <p:cNvSpPr/>
              <p:nvPr/>
            </p:nvSpPr>
            <p:spPr>
              <a:xfrm>
                <a:off x="8617117" y="4458335"/>
                <a:ext cx="525595" cy="480027"/>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4b</a:t>
                </a:r>
              </a:p>
            </p:txBody>
          </p:sp>
          <p:sp>
            <p:nvSpPr>
              <p:cNvPr id="148" name="Rectangle 147">
                <a:extLst>
                  <a:ext uri="{FF2B5EF4-FFF2-40B4-BE49-F238E27FC236}">
                    <a16:creationId xmlns:a16="http://schemas.microsoft.com/office/drawing/2014/main" id="{CC514F85-B719-4FBE-AD7A-C07C8BC84D8F}"/>
                  </a:ext>
                </a:extLst>
              </p:cNvPr>
              <p:cNvSpPr/>
              <p:nvPr/>
            </p:nvSpPr>
            <p:spPr>
              <a:xfrm>
                <a:off x="8619015" y="6069358"/>
                <a:ext cx="521799" cy="466989"/>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3a</a:t>
                </a:r>
              </a:p>
            </p:txBody>
          </p:sp>
          <p:sp>
            <p:nvSpPr>
              <p:cNvPr id="149" name="Rectangle 148">
                <a:extLst>
                  <a:ext uri="{FF2B5EF4-FFF2-40B4-BE49-F238E27FC236}">
                    <a16:creationId xmlns:a16="http://schemas.microsoft.com/office/drawing/2014/main" id="{638A8E9E-08C1-4776-9F5A-D1ED41367127}"/>
                  </a:ext>
                </a:extLst>
              </p:cNvPr>
              <p:cNvSpPr/>
              <p:nvPr/>
            </p:nvSpPr>
            <p:spPr>
              <a:xfrm>
                <a:off x="8619015" y="5571718"/>
                <a:ext cx="521799" cy="440440"/>
              </a:xfrm>
              <a:prstGeom prst="rect">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3b</a:t>
                </a:r>
              </a:p>
            </p:txBody>
          </p:sp>
        </p:grpSp>
        <p:sp>
          <p:nvSpPr>
            <p:cNvPr id="156" name="Rectangle 155">
              <a:extLst>
                <a:ext uri="{FF2B5EF4-FFF2-40B4-BE49-F238E27FC236}">
                  <a16:creationId xmlns:a16="http://schemas.microsoft.com/office/drawing/2014/main" id="{3924A28D-049E-436B-BA1C-BD3540D035F6}"/>
                </a:ext>
              </a:extLst>
            </p:cNvPr>
            <p:cNvSpPr/>
            <p:nvPr/>
          </p:nvSpPr>
          <p:spPr>
            <a:xfrm>
              <a:off x="4918769" y="3293964"/>
              <a:ext cx="537482" cy="469069"/>
            </a:xfrm>
            <a:prstGeom prst="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2a</a:t>
              </a:r>
            </a:p>
          </p:txBody>
        </p:sp>
        <p:sp>
          <p:nvSpPr>
            <p:cNvPr id="157" name="Rectangle 156">
              <a:extLst>
                <a:ext uri="{FF2B5EF4-FFF2-40B4-BE49-F238E27FC236}">
                  <a16:creationId xmlns:a16="http://schemas.microsoft.com/office/drawing/2014/main" id="{FF3ECDCD-A782-4FEF-B6AB-6871855A451A}"/>
                </a:ext>
              </a:extLst>
            </p:cNvPr>
            <p:cNvSpPr/>
            <p:nvPr/>
          </p:nvSpPr>
          <p:spPr>
            <a:xfrm>
              <a:off x="4917129" y="2749733"/>
              <a:ext cx="541019" cy="469069"/>
            </a:xfrm>
            <a:prstGeom prst="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2b</a:t>
              </a:r>
            </a:p>
          </p:txBody>
        </p:sp>
        <p:sp>
          <p:nvSpPr>
            <p:cNvPr id="158" name="Rectangle 157">
              <a:extLst>
                <a:ext uri="{FF2B5EF4-FFF2-40B4-BE49-F238E27FC236}">
                  <a16:creationId xmlns:a16="http://schemas.microsoft.com/office/drawing/2014/main" id="{AA7148C9-3028-41DE-9141-07A1C884A9D3}"/>
                </a:ext>
              </a:extLst>
            </p:cNvPr>
            <p:cNvSpPr/>
            <p:nvPr/>
          </p:nvSpPr>
          <p:spPr>
            <a:xfrm>
              <a:off x="4317912" y="3830013"/>
              <a:ext cx="534726" cy="476318"/>
            </a:xfrm>
            <a:prstGeom prst="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1a</a:t>
              </a:r>
            </a:p>
          </p:txBody>
        </p:sp>
        <p:sp>
          <p:nvSpPr>
            <p:cNvPr id="159" name="Rectangle 158">
              <a:extLst>
                <a:ext uri="{FF2B5EF4-FFF2-40B4-BE49-F238E27FC236}">
                  <a16:creationId xmlns:a16="http://schemas.microsoft.com/office/drawing/2014/main" id="{5C9E5B5F-CEE1-4E02-A973-3362714DC485}"/>
                </a:ext>
              </a:extLst>
            </p:cNvPr>
            <p:cNvSpPr/>
            <p:nvPr/>
          </p:nvSpPr>
          <p:spPr>
            <a:xfrm>
              <a:off x="4311342" y="2738802"/>
              <a:ext cx="542827" cy="477490"/>
            </a:xfrm>
            <a:prstGeom prst="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1b</a:t>
              </a:r>
            </a:p>
          </p:txBody>
        </p:sp>
        <p:sp>
          <p:nvSpPr>
            <p:cNvPr id="160" name="Rectangle 159">
              <a:extLst>
                <a:ext uri="{FF2B5EF4-FFF2-40B4-BE49-F238E27FC236}">
                  <a16:creationId xmlns:a16="http://schemas.microsoft.com/office/drawing/2014/main" id="{2252A6F9-DCF6-47CE-AB30-55EDA9C72892}"/>
                </a:ext>
              </a:extLst>
            </p:cNvPr>
            <p:cNvSpPr/>
            <p:nvPr/>
          </p:nvSpPr>
          <p:spPr>
            <a:xfrm>
              <a:off x="5547110" y="3332775"/>
              <a:ext cx="529901" cy="45898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4a</a:t>
              </a:r>
            </a:p>
          </p:txBody>
        </p:sp>
        <p:sp>
          <p:nvSpPr>
            <p:cNvPr id="161" name="Rectangle 160">
              <a:extLst>
                <a:ext uri="{FF2B5EF4-FFF2-40B4-BE49-F238E27FC236}">
                  <a16:creationId xmlns:a16="http://schemas.microsoft.com/office/drawing/2014/main" id="{EB7897A9-64AF-42E9-98EF-D4CF51A5B1E0}"/>
                </a:ext>
              </a:extLst>
            </p:cNvPr>
            <p:cNvSpPr/>
            <p:nvPr/>
          </p:nvSpPr>
          <p:spPr>
            <a:xfrm>
              <a:off x="5547110" y="2748400"/>
              <a:ext cx="525595" cy="480027"/>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4b</a:t>
              </a:r>
            </a:p>
          </p:txBody>
        </p:sp>
        <p:sp>
          <p:nvSpPr>
            <p:cNvPr id="162" name="Rectangle 161">
              <a:extLst>
                <a:ext uri="{FF2B5EF4-FFF2-40B4-BE49-F238E27FC236}">
                  <a16:creationId xmlns:a16="http://schemas.microsoft.com/office/drawing/2014/main" id="{2D0914D1-BFBC-4C3C-B3C6-6CB988373233}"/>
                </a:ext>
              </a:extLst>
            </p:cNvPr>
            <p:cNvSpPr/>
            <p:nvPr/>
          </p:nvSpPr>
          <p:spPr>
            <a:xfrm>
              <a:off x="4330556" y="3289004"/>
              <a:ext cx="521799" cy="466989"/>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3a</a:t>
              </a:r>
            </a:p>
          </p:txBody>
        </p:sp>
        <p:sp>
          <p:nvSpPr>
            <p:cNvPr id="163" name="Rectangle 162">
              <a:extLst>
                <a:ext uri="{FF2B5EF4-FFF2-40B4-BE49-F238E27FC236}">
                  <a16:creationId xmlns:a16="http://schemas.microsoft.com/office/drawing/2014/main" id="{B0BCDEA3-C1D3-4B26-8A2C-B2C42B7078D0}"/>
                </a:ext>
              </a:extLst>
            </p:cNvPr>
            <p:cNvSpPr/>
            <p:nvPr/>
          </p:nvSpPr>
          <p:spPr>
            <a:xfrm>
              <a:off x="4926610" y="3853566"/>
              <a:ext cx="521799" cy="440440"/>
            </a:xfrm>
            <a:prstGeom prst="rect">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3b</a:t>
              </a:r>
            </a:p>
          </p:txBody>
        </p:sp>
        <p:grpSp>
          <p:nvGrpSpPr>
            <p:cNvPr id="164" name="Groupe 163">
              <a:extLst>
                <a:ext uri="{FF2B5EF4-FFF2-40B4-BE49-F238E27FC236}">
                  <a16:creationId xmlns:a16="http://schemas.microsoft.com/office/drawing/2014/main" id="{6A8ADAAD-C757-4395-AD2A-3FFAC0D61D6C}"/>
                </a:ext>
              </a:extLst>
            </p:cNvPr>
            <p:cNvGrpSpPr/>
            <p:nvPr/>
          </p:nvGrpSpPr>
          <p:grpSpPr>
            <a:xfrm>
              <a:off x="824729" y="2534899"/>
              <a:ext cx="1601976" cy="2180021"/>
              <a:chOff x="7694261" y="4458335"/>
              <a:chExt cx="1601976" cy="2180021"/>
            </a:xfrm>
          </p:grpSpPr>
          <p:grpSp>
            <p:nvGrpSpPr>
              <p:cNvPr id="165" name="Groupe 164">
                <a:extLst>
                  <a:ext uri="{FF2B5EF4-FFF2-40B4-BE49-F238E27FC236}">
                    <a16:creationId xmlns:a16="http://schemas.microsoft.com/office/drawing/2014/main" id="{98D90351-53D6-4371-A130-153AD7F4F329}"/>
                  </a:ext>
                </a:extLst>
              </p:cNvPr>
              <p:cNvGrpSpPr/>
              <p:nvPr/>
            </p:nvGrpSpPr>
            <p:grpSpPr>
              <a:xfrm>
                <a:off x="9206923" y="4466041"/>
                <a:ext cx="89314" cy="2172315"/>
                <a:chOff x="9165979" y="4588873"/>
                <a:chExt cx="89314" cy="2172315"/>
              </a:xfrm>
            </p:grpSpPr>
            <p:pic>
              <p:nvPicPr>
                <p:cNvPr id="180" name="Image 179">
                  <a:extLst>
                    <a:ext uri="{FF2B5EF4-FFF2-40B4-BE49-F238E27FC236}">
                      <a16:creationId xmlns:a16="http://schemas.microsoft.com/office/drawing/2014/main" id="{85EBB599-EFF7-455A-B049-C81FABF186F2}"/>
                    </a:ext>
                  </a:extLst>
                </p:cNvPr>
                <p:cNvPicPr>
                  <a:picLocks noChangeAspect="1"/>
                </p:cNvPicPr>
                <p:nvPr/>
              </p:nvPicPr>
              <p:blipFill>
                <a:blip r:embed="rId4"/>
                <a:stretch>
                  <a:fillRect/>
                </a:stretch>
              </p:blipFill>
              <p:spPr>
                <a:xfrm>
                  <a:off x="9165979" y="5656523"/>
                  <a:ext cx="89314" cy="1104665"/>
                </a:xfrm>
                <a:prstGeom prst="rect">
                  <a:avLst/>
                </a:prstGeom>
              </p:spPr>
            </p:pic>
            <p:pic>
              <p:nvPicPr>
                <p:cNvPr id="181" name="Image 180">
                  <a:extLst>
                    <a:ext uri="{FF2B5EF4-FFF2-40B4-BE49-F238E27FC236}">
                      <a16:creationId xmlns:a16="http://schemas.microsoft.com/office/drawing/2014/main" id="{8C1E8CCF-0AA9-4978-9131-9FAE8F48A340}"/>
                    </a:ext>
                  </a:extLst>
                </p:cNvPr>
                <p:cNvPicPr>
                  <a:picLocks noChangeAspect="1"/>
                </p:cNvPicPr>
                <p:nvPr/>
              </p:nvPicPr>
              <p:blipFill>
                <a:blip r:embed="rId4"/>
                <a:stretch>
                  <a:fillRect/>
                </a:stretch>
              </p:blipFill>
              <p:spPr>
                <a:xfrm>
                  <a:off x="9165979" y="4588873"/>
                  <a:ext cx="89314" cy="1104665"/>
                </a:xfrm>
                <a:prstGeom prst="rect">
                  <a:avLst/>
                </a:prstGeom>
              </p:spPr>
            </p:pic>
          </p:grpSp>
          <p:grpSp>
            <p:nvGrpSpPr>
              <p:cNvPr id="166" name="Groupe 165">
                <a:extLst>
                  <a:ext uri="{FF2B5EF4-FFF2-40B4-BE49-F238E27FC236}">
                    <a16:creationId xmlns:a16="http://schemas.microsoft.com/office/drawing/2014/main" id="{24802475-99D5-428C-9392-874FDCFD87A8}"/>
                  </a:ext>
                </a:extLst>
              </p:cNvPr>
              <p:cNvGrpSpPr/>
              <p:nvPr/>
            </p:nvGrpSpPr>
            <p:grpSpPr>
              <a:xfrm>
                <a:off x="8453954" y="4464240"/>
                <a:ext cx="89314" cy="2174116"/>
                <a:chOff x="8413010" y="4587072"/>
                <a:chExt cx="89314" cy="2174116"/>
              </a:xfrm>
            </p:grpSpPr>
            <p:pic>
              <p:nvPicPr>
                <p:cNvPr id="178" name="Image 177">
                  <a:extLst>
                    <a:ext uri="{FF2B5EF4-FFF2-40B4-BE49-F238E27FC236}">
                      <a16:creationId xmlns:a16="http://schemas.microsoft.com/office/drawing/2014/main" id="{1AF6BFA5-B72F-422D-96B1-240EABFCC679}"/>
                    </a:ext>
                  </a:extLst>
                </p:cNvPr>
                <p:cNvPicPr>
                  <a:picLocks noChangeAspect="1"/>
                </p:cNvPicPr>
                <p:nvPr/>
              </p:nvPicPr>
              <p:blipFill>
                <a:blip r:embed="rId4"/>
                <a:stretch>
                  <a:fillRect/>
                </a:stretch>
              </p:blipFill>
              <p:spPr>
                <a:xfrm>
                  <a:off x="8413010" y="5656523"/>
                  <a:ext cx="89314" cy="1104665"/>
                </a:xfrm>
                <a:prstGeom prst="rect">
                  <a:avLst/>
                </a:prstGeom>
              </p:spPr>
            </p:pic>
            <p:pic>
              <p:nvPicPr>
                <p:cNvPr id="179" name="Image 178">
                  <a:extLst>
                    <a:ext uri="{FF2B5EF4-FFF2-40B4-BE49-F238E27FC236}">
                      <a16:creationId xmlns:a16="http://schemas.microsoft.com/office/drawing/2014/main" id="{691FE8BE-703D-4E5D-8389-FB3BE2D9EC3F}"/>
                    </a:ext>
                  </a:extLst>
                </p:cNvPr>
                <p:cNvPicPr>
                  <a:picLocks noChangeAspect="1"/>
                </p:cNvPicPr>
                <p:nvPr/>
              </p:nvPicPr>
              <p:blipFill>
                <a:blip r:embed="rId4"/>
                <a:stretch>
                  <a:fillRect/>
                </a:stretch>
              </p:blipFill>
              <p:spPr>
                <a:xfrm>
                  <a:off x="8413010" y="4587072"/>
                  <a:ext cx="89314" cy="1104665"/>
                </a:xfrm>
                <a:prstGeom prst="rect">
                  <a:avLst/>
                </a:prstGeom>
              </p:spPr>
            </p:pic>
          </p:grpSp>
          <p:grpSp>
            <p:nvGrpSpPr>
              <p:cNvPr id="167" name="Groupe 166">
                <a:extLst>
                  <a:ext uri="{FF2B5EF4-FFF2-40B4-BE49-F238E27FC236}">
                    <a16:creationId xmlns:a16="http://schemas.microsoft.com/office/drawing/2014/main" id="{A744003D-D573-4CF4-9428-ED9A493D00F5}"/>
                  </a:ext>
                </a:extLst>
              </p:cNvPr>
              <p:cNvGrpSpPr/>
              <p:nvPr/>
            </p:nvGrpSpPr>
            <p:grpSpPr>
              <a:xfrm>
                <a:off x="7694261" y="4468789"/>
                <a:ext cx="89314" cy="2169567"/>
                <a:chOff x="8413010" y="4591621"/>
                <a:chExt cx="89314" cy="2169567"/>
              </a:xfrm>
            </p:grpSpPr>
            <p:pic>
              <p:nvPicPr>
                <p:cNvPr id="176" name="Image 175">
                  <a:extLst>
                    <a:ext uri="{FF2B5EF4-FFF2-40B4-BE49-F238E27FC236}">
                      <a16:creationId xmlns:a16="http://schemas.microsoft.com/office/drawing/2014/main" id="{BFE6DDF8-E804-4278-AE56-645B9A8959D3}"/>
                    </a:ext>
                  </a:extLst>
                </p:cNvPr>
                <p:cNvPicPr>
                  <a:picLocks noChangeAspect="1"/>
                </p:cNvPicPr>
                <p:nvPr/>
              </p:nvPicPr>
              <p:blipFill>
                <a:blip r:embed="rId4"/>
                <a:stretch>
                  <a:fillRect/>
                </a:stretch>
              </p:blipFill>
              <p:spPr>
                <a:xfrm>
                  <a:off x="8413010" y="5656523"/>
                  <a:ext cx="89314" cy="1104665"/>
                </a:xfrm>
                <a:prstGeom prst="rect">
                  <a:avLst/>
                </a:prstGeom>
              </p:spPr>
            </p:pic>
            <p:pic>
              <p:nvPicPr>
                <p:cNvPr id="177" name="Image 176">
                  <a:extLst>
                    <a:ext uri="{FF2B5EF4-FFF2-40B4-BE49-F238E27FC236}">
                      <a16:creationId xmlns:a16="http://schemas.microsoft.com/office/drawing/2014/main" id="{F08A63D8-21D9-40C6-9A79-F6D175697DD3}"/>
                    </a:ext>
                  </a:extLst>
                </p:cNvPr>
                <p:cNvPicPr>
                  <a:picLocks noChangeAspect="1"/>
                </p:cNvPicPr>
                <p:nvPr/>
              </p:nvPicPr>
              <p:blipFill>
                <a:blip r:embed="rId4"/>
                <a:stretch>
                  <a:fillRect/>
                </a:stretch>
              </p:blipFill>
              <p:spPr>
                <a:xfrm>
                  <a:off x="8413010" y="4591621"/>
                  <a:ext cx="89314" cy="1104665"/>
                </a:xfrm>
                <a:prstGeom prst="rect">
                  <a:avLst/>
                </a:prstGeom>
              </p:spPr>
            </p:pic>
          </p:grpSp>
          <p:sp>
            <p:nvSpPr>
              <p:cNvPr id="168" name="Rectangle 167">
                <a:extLst>
                  <a:ext uri="{FF2B5EF4-FFF2-40B4-BE49-F238E27FC236}">
                    <a16:creationId xmlns:a16="http://schemas.microsoft.com/office/drawing/2014/main" id="{AAB8D568-B8EC-4B6D-93F4-F72B03B537DC}"/>
                  </a:ext>
                </a:extLst>
              </p:cNvPr>
              <p:cNvSpPr/>
              <p:nvPr/>
            </p:nvSpPr>
            <p:spPr>
              <a:xfrm>
                <a:off x="7840725" y="5003899"/>
                <a:ext cx="537482" cy="469069"/>
              </a:xfrm>
              <a:prstGeom prst="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2a</a:t>
                </a:r>
              </a:p>
            </p:txBody>
          </p:sp>
          <p:sp>
            <p:nvSpPr>
              <p:cNvPr id="169" name="Rectangle 168">
                <a:extLst>
                  <a:ext uri="{FF2B5EF4-FFF2-40B4-BE49-F238E27FC236}">
                    <a16:creationId xmlns:a16="http://schemas.microsoft.com/office/drawing/2014/main" id="{2ACFEFDB-E8EE-43E3-9967-A3234C85BC63}"/>
                  </a:ext>
                </a:extLst>
              </p:cNvPr>
              <p:cNvSpPr/>
              <p:nvPr/>
            </p:nvSpPr>
            <p:spPr>
              <a:xfrm>
                <a:off x="7839085" y="4459668"/>
                <a:ext cx="541019" cy="469069"/>
              </a:xfrm>
              <a:prstGeom prst="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2b</a:t>
                </a:r>
              </a:p>
            </p:txBody>
          </p:sp>
          <p:sp>
            <p:nvSpPr>
              <p:cNvPr id="170" name="Rectangle 169">
                <a:extLst>
                  <a:ext uri="{FF2B5EF4-FFF2-40B4-BE49-F238E27FC236}">
                    <a16:creationId xmlns:a16="http://schemas.microsoft.com/office/drawing/2014/main" id="{39F2CC8D-455D-47FD-B2DE-2CD7CBA3253A}"/>
                  </a:ext>
                </a:extLst>
              </p:cNvPr>
              <p:cNvSpPr/>
              <p:nvPr/>
            </p:nvSpPr>
            <p:spPr>
              <a:xfrm>
                <a:off x="7843481" y="5550466"/>
                <a:ext cx="534726" cy="476318"/>
              </a:xfrm>
              <a:prstGeom prst="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1a</a:t>
                </a:r>
              </a:p>
            </p:txBody>
          </p:sp>
          <p:sp>
            <p:nvSpPr>
              <p:cNvPr id="171" name="Rectangle 170">
                <a:extLst>
                  <a:ext uri="{FF2B5EF4-FFF2-40B4-BE49-F238E27FC236}">
                    <a16:creationId xmlns:a16="http://schemas.microsoft.com/office/drawing/2014/main" id="{78CD8954-4D4D-4FAF-B9AC-78331E574536}"/>
                  </a:ext>
                </a:extLst>
              </p:cNvPr>
              <p:cNvSpPr/>
              <p:nvPr/>
            </p:nvSpPr>
            <p:spPr>
              <a:xfrm>
                <a:off x="7837277" y="6069359"/>
                <a:ext cx="542827" cy="477490"/>
              </a:xfrm>
              <a:prstGeom prst="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1b</a:t>
                </a:r>
              </a:p>
            </p:txBody>
          </p:sp>
          <p:sp>
            <p:nvSpPr>
              <p:cNvPr id="172" name="Rectangle 171">
                <a:extLst>
                  <a:ext uri="{FF2B5EF4-FFF2-40B4-BE49-F238E27FC236}">
                    <a16:creationId xmlns:a16="http://schemas.microsoft.com/office/drawing/2014/main" id="{9043F030-7F7E-47D0-820C-E1AD7F0E728A}"/>
                  </a:ext>
                </a:extLst>
              </p:cNvPr>
              <p:cNvSpPr/>
              <p:nvPr/>
            </p:nvSpPr>
            <p:spPr>
              <a:xfrm>
                <a:off x="8617117" y="5042710"/>
                <a:ext cx="529901" cy="45898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4a</a:t>
                </a:r>
              </a:p>
            </p:txBody>
          </p:sp>
          <p:sp>
            <p:nvSpPr>
              <p:cNvPr id="173" name="Rectangle 172">
                <a:extLst>
                  <a:ext uri="{FF2B5EF4-FFF2-40B4-BE49-F238E27FC236}">
                    <a16:creationId xmlns:a16="http://schemas.microsoft.com/office/drawing/2014/main" id="{04A4F5CD-3111-4ECD-8B3F-BA2AB77DADC0}"/>
                  </a:ext>
                </a:extLst>
              </p:cNvPr>
              <p:cNvSpPr/>
              <p:nvPr/>
            </p:nvSpPr>
            <p:spPr>
              <a:xfrm>
                <a:off x="8617117" y="4458335"/>
                <a:ext cx="525595" cy="480027"/>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4b</a:t>
                </a:r>
              </a:p>
            </p:txBody>
          </p:sp>
          <p:sp>
            <p:nvSpPr>
              <p:cNvPr id="174" name="Rectangle 173">
                <a:extLst>
                  <a:ext uri="{FF2B5EF4-FFF2-40B4-BE49-F238E27FC236}">
                    <a16:creationId xmlns:a16="http://schemas.microsoft.com/office/drawing/2014/main" id="{0F8FF750-0D45-4BFA-9050-5198E7392D44}"/>
                  </a:ext>
                </a:extLst>
              </p:cNvPr>
              <p:cNvSpPr/>
              <p:nvPr/>
            </p:nvSpPr>
            <p:spPr>
              <a:xfrm>
                <a:off x="8619015" y="6069358"/>
                <a:ext cx="521799" cy="466989"/>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3a</a:t>
                </a:r>
              </a:p>
            </p:txBody>
          </p:sp>
          <p:sp>
            <p:nvSpPr>
              <p:cNvPr id="175" name="Rectangle 174">
                <a:extLst>
                  <a:ext uri="{FF2B5EF4-FFF2-40B4-BE49-F238E27FC236}">
                    <a16:creationId xmlns:a16="http://schemas.microsoft.com/office/drawing/2014/main" id="{484BC7BE-C062-4024-8B40-8CE2619D533F}"/>
                  </a:ext>
                </a:extLst>
              </p:cNvPr>
              <p:cNvSpPr/>
              <p:nvPr/>
            </p:nvSpPr>
            <p:spPr>
              <a:xfrm>
                <a:off x="8619015" y="5571718"/>
                <a:ext cx="521799" cy="440440"/>
              </a:xfrm>
              <a:prstGeom prst="rect">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3b</a:t>
                </a:r>
              </a:p>
            </p:txBody>
          </p:sp>
        </p:grpSp>
        <p:sp>
          <p:nvSpPr>
            <p:cNvPr id="182" name="Rectangle 181">
              <a:extLst>
                <a:ext uri="{FF2B5EF4-FFF2-40B4-BE49-F238E27FC236}">
                  <a16:creationId xmlns:a16="http://schemas.microsoft.com/office/drawing/2014/main" id="{C4D5211D-94A2-4342-B6CC-6D8ABC76A591}"/>
                </a:ext>
              </a:extLst>
            </p:cNvPr>
            <p:cNvSpPr/>
            <p:nvPr/>
          </p:nvSpPr>
          <p:spPr>
            <a:xfrm>
              <a:off x="1392156" y="5289584"/>
              <a:ext cx="537482" cy="469069"/>
            </a:xfrm>
            <a:prstGeom prst="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2a</a:t>
              </a:r>
            </a:p>
          </p:txBody>
        </p:sp>
        <p:sp>
          <p:nvSpPr>
            <p:cNvPr id="184" name="Rectangle 183">
              <a:extLst>
                <a:ext uri="{FF2B5EF4-FFF2-40B4-BE49-F238E27FC236}">
                  <a16:creationId xmlns:a16="http://schemas.microsoft.com/office/drawing/2014/main" id="{861F32DB-A7BA-46EA-A4BB-C49CFD7FBAF3}"/>
                </a:ext>
              </a:extLst>
            </p:cNvPr>
            <p:cNvSpPr/>
            <p:nvPr/>
          </p:nvSpPr>
          <p:spPr>
            <a:xfrm>
              <a:off x="826064" y="5809302"/>
              <a:ext cx="534726" cy="476318"/>
            </a:xfrm>
            <a:prstGeom prst="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1a</a:t>
              </a:r>
            </a:p>
          </p:txBody>
        </p:sp>
        <p:sp>
          <p:nvSpPr>
            <p:cNvPr id="185" name="Rectangle 184">
              <a:extLst>
                <a:ext uri="{FF2B5EF4-FFF2-40B4-BE49-F238E27FC236}">
                  <a16:creationId xmlns:a16="http://schemas.microsoft.com/office/drawing/2014/main" id="{9087235D-179F-4489-BBE2-8CB8EB19410A}"/>
                </a:ext>
              </a:extLst>
            </p:cNvPr>
            <p:cNvSpPr/>
            <p:nvPr/>
          </p:nvSpPr>
          <p:spPr>
            <a:xfrm>
              <a:off x="784729" y="4734422"/>
              <a:ext cx="542827" cy="477490"/>
            </a:xfrm>
            <a:prstGeom prst="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1b</a:t>
              </a:r>
            </a:p>
          </p:txBody>
        </p:sp>
        <p:sp>
          <p:nvSpPr>
            <p:cNvPr id="186" name="Rectangle 185">
              <a:extLst>
                <a:ext uri="{FF2B5EF4-FFF2-40B4-BE49-F238E27FC236}">
                  <a16:creationId xmlns:a16="http://schemas.microsoft.com/office/drawing/2014/main" id="{5B36ED24-DC8B-43DF-8045-55C3E792FDB6}"/>
                </a:ext>
              </a:extLst>
            </p:cNvPr>
            <p:cNvSpPr/>
            <p:nvPr/>
          </p:nvSpPr>
          <p:spPr>
            <a:xfrm>
              <a:off x="2020497" y="5328395"/>
              <a:ext cx="529901" cy="458981"/>
            </a:xfrm>
            <a:prstGeom prst="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4a</a:t>
              </a:r>
            </a:p>
          </p:txBody>
        </p:sp>
        <p:sp>
          <p:nvSpPr>
            <p:cNvPr id="187" name="Rectangle 186">
              <a:extLst>
                <a:ext uri="{FF2B5EF4-FFF2-40B4-BE49-F238E27FC236}">
                  <a16:creationId xmlns:a16="http://schemas.microsoft.com/office/drawing/2014/main" id="{7010C098-C3DD-47D2-998E-EEA782DC6A7E}"/>
                </a:ext>
              </a:extLst>
            </p:cNvPr>
            <p:cNvSpPr/>
            <p:nvPr/>
          </p:nvSpPr>
          <p:spPr>
            <a:xfrm>
              <a:off x="2020497" y="4744020"/>
              <a:ext cx="525595" cy="480027"/>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4b</a:t>
              </a:r>
            </a:p>
          </p:txBody>
        </p:sp>
        <p:sp>
          <p:nvSpPr>
            <p:cNvPr id="188" name="Rectangle 187">
              <a:extLst>
                <a:ext uri="{FF2B5EF4-FFF2-40B4-BE49-F238E27FC236}">
                  <a16:creationId xmlns:a16="http://schemas.microsoft.com/office/drawing/2014/main" id="{8B05E5B0-DE09-44C5-AEB7-2004617AC291}"/>
                </a:ext>
              </a:extLst>
            </p:cNvPr>
            <p:cNvSpPr/>
            <p:nvPr/>
          </p:nvSpPr>
          <p:spPr>
            <a:xfrm>
              <a:off x="803943" y="5284624"/>
              <a:ext cx="521799" cy="466989"/>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3a</a:t>
              </a:r>
            </a:p>
          </p:txBody>
        </p:sp>
        <p:sp>
          <p:nvSpPr>
            <p:cNvPr id="189" name="Rectangle 188">
              <a:extLst>
                <a:ext uri="{FF2B5EF4-FFF2-40B4-BE49-F238E27FC236}">
                  <a16:creationId xmlns:a16="http://schemas.microsoft.com/office/drawing/2014/main" id="{9E022929-F128-4B0B-8E93-CDA453B75C4A}"/>
                </a:ext>
              </a:extLst>
            </p:cNvPr>
            <p:cNvSpPr/>
            <p:nvPr/>
          </p:nvSpPr>
          <p:spPr>
            <a:xfrm>
              <a:off x="1422974" y="5839321"/>
              <a:ext cx="521799" cy="440440"/>
            </a:xfrm>
            <a:prstGeom prst="rect">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a:solidFill>
                    <a:schemeClr val="tx1"/>
                  </a:solidFill>
                </a:rPr>
                <a:t>3b</a:t>
              </a:r>
            </a:p>
          </p:txBody>
        </p:sp>
        <p:sp>
          <p:nvSpPr>
            <p:cNvPr id="104" name="Rectangle 103">
              <a:extLst>
                <a:ext uri="{FF2B5EF4-FFF2-40B4-BE49-F238E27FC236}">
                  <a16:creationId xmlns:a16="http://schemas.microsoft.com/office/drawing/2014/main" id="{653EA27D-FF19-4C66-9BB6-A2DD85279227}"/>
                </a:ext>
              </a:extLst>
            </p:cNvPr>
            <p:cNvSpPr/>
            <p:nvPr/>
          </p:nvSpPr>
          <p:spPr>
            <a:xfrm>
              <a:off x="5551109" y="3890334"/>
              <a:ext cx="975693" cy="478715"/>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err="1">
                  <a:solidFill>
                    <a:schemeClr val="tx1"/>
                  </a:solidFill>
                </a:rPr>
                <a:t>Ck</a:t>
              </a:r>
              <a:endParaRPr lang="fr-CA" sz="1559" dirty="0">
                <a:solidFill>
                  <a:schemeClr val="tx1"/>
                </a:solidFill>
              </a:endParaRPr>
            </a:p>
          </p:txBody>
        </p:sp>
        <p:sp>
          <p:nvSpPr>
            <p:cNvPr id="105" name="Rectangle 104">
              <a:extLst>
                <a:ext uri="{FF2B5EF4-FFF2-40B4-BE49-F238E27FC236}">
                  <a16:creationId xmlns:a16="http://schemas.microsoft.com/office/drawing/2014/main" id="{3B2668D5-15E2-4368-83CF-91FCB5AF2EFF}"/>
                </a:ext>
              </a:extLst>
            </p:cNvPr>
            <p:cNvSpPr/>
            <p:nvPr/>
          </p:nvSpPr>
          <p:spPr>
            <a:xfrm>
              <a:off x="1745437" y="1972110"/>
              <a:ext cx="1319375" cy="43638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59" dirty="0" err="1">
                  <a:solidFill>
                    <a:schemeClr val="tx1"/>
                  </a:solidFill>
                </a:rPr>
                <a:t>Ck</a:t>
              </a:r>
              <a:endParaRPr lang="fr-CA" sz="1559" dirty="0">
                <a:solidFill>
                  <a:schemeClr val="tx1"/>
                </a:solidFill>
              </a:endParaRPr>
            </a:p>
          </p:txBody>
        </p:sp>
      </p:grpSp>
      <p:sp>
        <p:nvSpPr>
          <p:cNvPr id="112" name="ZoneTexte 111">
            <a:extLst>
              <a:ext uri="{FF2B5EF4-FFF2-40B4-BE49-F238E27FC236}">
                <a16:creationId xmlns:a16="http://schemas.microsoft.com/office/drawing/2014/main" id="{680F3CB7-737C-4487-9AD2-BDFC6A1740E8}"/>
              </a:ext>
            </a:extLst>
          </p:cNvPr>
          <p:cNvSpPr txBox="1"/>
          <p:nvPr/>
        </p:nvSpPr>
        <p:spPr>
          <a:xfrm>
            <a:off x="1324228" y="724217"/>
            <a:ext cx="10091906" cy="830997"/>
          </a:xfrm>
          <a:prstGeom prst="rect">
            <a:avLst/>
          </a:prstGeom>
          <a:noFill/>
        </p:spPr>
        <p:txBody>
          <a:bodyPr wrap="square">
            <a:spAutoFit/>
          </a:bodyPr>
          <a:lstStyle/>
          <a:p>
            <a:pPr algn="just">
              <a:spcBef>
                <a:spcPts val="520"/>
              </a:spcBef>
            </a:pPr>
            <a:r>
              <a:rPr lang="fr-CA" sz="2400" b="1" dirty="0">
                <a:latin typeface="Calibri" panose="020F0502020204030204" pitchFamily="34" charset="0"/>
                <a:ea typeface="Calibri" panose="020F0502020204030204" pitchFamily="34" charset="0"/>
                <a:cs typeface="Times New Roman" panose="02020603050405020304" pitchFamily="18" charset="0"/>
              </a:rPr>
              <a:t>(OG 3) Mesurer les impacts de la remise en culture d’une friche herbacée sur la production de services écosystémiques selon différents systèmes de culture</a:t>
            </a:r>
          </a:p>
        </p:txBody>
      </p:sp>
      <p:sp>
        <p:nvSpPr>
          <p:cNvPr id="10" name="ZoneTexte 9">
            <a:extLst>
              <a:ext uri="{FF2B5EF4-FFF2-40B4-BE49-F238E27FC236}">
                <a16:creationId xmlns:a16="http://schemas.microsoft.com/office/drawing/2014/main" id="{59931E9F-EF9C-4D58-AAE8-D32B7275B973}"/>
              </a:ext>
            </a:extLst>
          </p:cNvPr>
          <p:cNvSpPr txBox="1"/>
          <p:nvPr/>
        </p:nvSpPr>
        <p:spPr>
          <a:xfrm>
            <a:off x="7750613" y="5042888"/>
            <a:ext cx="1649682" cy="1292020"/>
          </a:xfrm>
          <a:prstGeom prst="rect">
            <a:avLst/>
          </a:prstGeom>
          <a:noFill/>
        </p:spPr>
        <p:txBody>
          <a:bodyPr wrap="none" rtlCol="0">
            <a:spAutoFit/>
          </a:bodyPr>
          <a:lstStyle/>
          <a:p>
            <a:r>
              <a:rPr lang="fr-CA" sz="1559" u="sng" dirty="0"/>
              <a:t>Haies d’arbres:</a:t>
            </a:r>
            <a:r>
              <a:rPr lang="fr-CA" sz="1559" dirty="0"/>
              <a:t> </a:t>
            </a:r>
          </a:p>
          <a:p>
            <a:r>
              <a:rPr lang="fr-CA" sz="1559" dirty="0"/>
              <a:t>Érable à sucre</a:t>
            </a:r>
          </a:p>
          <a:p>
            <a:r>
              <a:rPr lang="fr-CA" sz="1559" dirty="0"/>
              <a:t>Bouleau jaune</a:t>
            </a:r>
          </a:p>
          <a:p>
            <a:r>
              <a:rPr lang="fr-CA" sz="1559" dirty="0"/>
              <a:t>Tilleul d’Amérique</a:t>
            </a:r>
          </a:p>
          <a:p>
            <a:r>
              <a:rPr lang="fr-CA" sz="1559" dirty="0"/>
              <a:t>Peuplier hybride</a:t>
            </a:r>
          </a:p>
        </p:txBody>
      </p:sp>
      <p:sp>
        <p:nvSpPr>
          <p:cNvPr id="11" name="ZoneTexte 10">
            <a:extLst>
              <a:ext uri="{FF2B5EF4-FFF2-40B4-BE49-F238E27FC236}">
                <a16:creationId xmlns:a16="http://schemas.microsoft.com/office/drawing/2014/main" id="{E32546F6-0803-4851-A0B0-1CFEC354E06B}"/>
              </a:ext>
            </a:extLst>
          </p:cNvPr>
          <p:cNvSpPr txBox="1"/>
          <p:nvPr/>
        </p:nvSpPr>
        <p:spPr>
          <a:xfrm>
            <a:off x="9564199" y="5057319"/>
            <a:ext cx="1697772" cy="812145"/>
          </a:xfrm>
          <a:prstGeom prst="rect">
            <a:avLst/>
          </a:prstGeom>
          <a:noFill/>
        </p:spPr>
        <p:txBody>
          <a:bodyPr wrap="none" rtlCol="0">
            <a:spAutoFit/>
          </a:bodyPr>
          <a:lstStyle/>
          <a:p>
            <a:r>
              <a:rPr lang="fr-CA" sz="1559" u="sng" dirty="0"/>
              <a:t>Types de bandes:</a:t>
            </a:r>
          </a:p>
          <a:p>
            <a:r>
              <a:rPr lang="fr-CA" sz="1559" dirty="0"/>
              <a:t>Paillis plastique (?)</a:t>
            </a:r>
          </a:p>
          <a:p>
            <a:r>
              <a:rPr lang="fr-CA" sz="1559" dirty="0"/>
              <a:t>Vivaces fleuries</a:t>
            </a:r>
          </a:p>
        </p:txBody>
      </p:sp>
      <p:cxnSp>
        <p:nvCxnSpPr>
          <p:cNvPr id="14" name="Connecteur : en angle 13">
            <a:extLst>
              <a:ext uri="{FF2B5EF4-FFF2-40B4-BE49-F238E27FC236}">
                <a16:creationId xmlns:a16="http://schemas.microsoft.com/office/drawing/2014/main" id="{FEA81732-66B0-4E0B-BCC5-A4B1B3660330}"/>
              </a:ext>
            </a:extLst>
          </p:cNvPr>
          <p:cNvCxnSpPr>
            <a:cxnSpLocks/>
            <a:stCxn id="80" idx="0"/>
            <a:endCxn id="10" idx="0"/>
          </p:cNvCxnSpPr>
          <p:nvPr/>
        </p:nvCxnSpPr>
        <p:spPr>
          <a:xfrm rot="16200000" flipH="1">
            <a:off x="7667442" y="4134877"/>
            <a:ext cx="488408" cy="1327615"/>
          </a:xfrm>
          <a:prstGeom prst="bentConnector3">
            <a:avLst>
              <a:gd name="adj1" fmla="val -46805"/>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 en angle 28">
            <a:extLst>
              <a:ext uri="{FF2B5EF4-FFF2-40B4-BE49-F238E27FC236}">
                <a16:creationId xmlns:a16="http://schemas.microsoft.com/office/drawing/2014/main" id="{F1F2186F-4314-441B-B37B-4CED55B79DF9}"/>
              </a:ext>
            </a:extLst>
          </p:cNvPr>
          <p:cNvCxnSpPr>
            <a:cxnSpLocks/>
          </p:cNvCxnSpPr>
          <p:nvPr/>
        </p:nvCxnSpPr>
        <p:spPr>
          <a:xfrm flipV="1">
            <a:off x="7342476" y="5905935"/>
            <a:ext cx="3014825" cy="380866"/>
          </a:xfrm>
          <a:prstGeom prst="bentConnector2">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B12B389B-07A1-48DB-A5AD-CD875D117F7F}"/>
              </a:ext>
            </a:extLst>
          </p:cNvPr>
          <p:cNvSpPr/>
          <p:nvPr/>
        </p:nvSpPr>
        <p:spPr>
          <a:xfrm>
            <a:off x="1955174" y="2295565"/>
            <a:ext cx="1556421" cy="19127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559"/>
          </a:p>
        </p:txBody>
      </p:sp>
      <p:sp>
        <p:nvSpPr>
          <p:cNvPr id="127" name="Rectangle 126">
            <a:extLst>
              <a:ext uri="{FF2B5EF4-FFF2-40B4-BE49-F238E27FC236}">
                <a16:creationId xmlns:a16="http://schemas.microsoft.com/office/drawing/2014/main" id="{99249CAC-ABF1-412D-81EE-25B0383D99D0}"/>
              </a:ext>
            </a:extLst>
          </p:cNvPr>
          <p:cNvSpPr/>
          <p:nvPr/>
        </p:nvSpPr>
        <p:spPr>
          <a:xfrm>
            <a:off x="3577185" y="2302403"/>
            <a:ext cx="1443358" cy="19127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559"/>
          </a:p>
        </p:txBody>
      </p:sp>
      <p:sp>
        <p:nvSpPr>
          <p:cNvPr id="128" name="Rectangle 127">
            <a:extLst>
              <a:ext uri="{FF2B5EF4-FFF2-40B4-BE49-F238E27FC236}">
                <a16:creationId xmlns:a16="http://schemas.microsoft.com/office/drawing/2014/main" id="{B0CFAA71-C56C-4393-A63C-4CD2D8E34FFC}"/>
              </a:ext>
            </a:extLst>
          </p:cNvPr>
          <p:cNvSpPr/>
          <p:nvPr/>
        </p:nvSpPr>
        <p:spPr>
          <a:xfrm>
            <a:off x="5899118" y="4509304"/>
            <a:ext cx="1443358" cy="19127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559"/>
          </a:p>
        </p:txBody>
      </p:sp>
      <p:sp>
        <p:nvSpPr>
          <p:cNvPr id="35" name="ZoneTexte 34">
            <a:extLst>
              <a:ext uri="{FF2B5EF4-FFF2-40B4-BE49-F238E27FC236}">
                <a16:creationId xmlns:a16="http://schemas.microsoft.com/office/drawing/2014/main" id="{EA07D029-151F-420F-A7B0-2B9AF767FE71}"/>
              </a:ext>
            </a:extLst>
          </p:cNvPr>
          <p:cNvSpPr txBox="1"/>
          <p:nvPr/>
        </p:nvSpPr>
        <p:spPr>
          <a:xfrm>
            <a:off x="7563700" y="4129926"/>
            <a:ext cx="2154436" cy="332270"/>
          </a:xfrm>
          <a:prstGeom prst="rect">
            <a:avLst/>
          </a:prstGeom>
          <a:solidFill>
            <a:schemeClr val="bg1"/>
          </a:solidFill>
          <a:ln w="28575">
            <a:solidFill>
              <a:srgbClr val="FF0000"/>
            </a:solidFill>
          </a:ln>
        </p:spPr>
        <p:txBody>
          <a:bodyPr wrap="none" rtlCol="0">
            <a:spAutoFit/>
          </a:bodyPr>
          <a:lstStyle/>
          <a:p>
            <a:r>
              <a:rPr lang="fr-CA" sz="1559" b="1" dirty="0"/>
              <a:t>Systèmes agroforestiers</a:t>
            </a:r>
          </a:p>
        </p:txBody>
      </p:sp>
      <p:sp>
        <p:nvSpPr>
          <p:cNvPr id="130" name="Rectangle 129">
            <a:extLst>
              <a:ext uri="{FF2B5EF4-FFF2-40B4-BE49-F238E27FC236}">
                <a16:creationId xmlns:a16="http://schemas.microsoft.com/office/drawing/2014/main" id="{88869696-22E5-4823-BD42-8171D681782F}"/>
              </a:ext>
            </a:extLst>
          </p:cNvPr>
          <p:cNvSpPr/>
          <p:nvPr/>
        </p:nvSpPr>
        <p:spPr>
          <a:xfrm>
            <a:off x="1951749" y="4205077"/>
            <a:ext cx="1708595" cy="1458886"/>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559"/>
          </a:p>
        </p:txBody>
      </p:sp>
      <p:sp>
        <p:nvSpPr>
          <p:cNvPr id="37" name="Forme libre : forme 36">
            <a:extLst>
              <a:ext uri="{FF2B5EF4-FFF2-40B4-BE49-F238E27FC236}">
                <a16:creationId xmlns:a16="http://schemas.microsoft.com/office/drawing/2014/main" id="{0C63D799-FFEF-4270-8A44-C56834C7752E}"/>
              </a:ext>
            </a:extLst>
          </p:cNvPr>
          <p:cNvSpPr/>
          <p:nvPr/>
        </p:nvSpPr>
        <p:spPr>
          <a:xfrm>
            <a:off x="4093976" y="4456128"/>
            <a:ext cx="1575144" cy="2046845"/>
          </a:xfrm>
          <a:custGeom>
            <a:avLst/>
            <a:gdLst>
              <a:gd name="connsiteX0" fmla="*/ 1760706 w 1819072"/>
              <a:gd name="connsiteY0" fmla="*/ 48639 h 2363822"/>
              <a:gd name="connsiteX1" fmla="*/ 1147864 w 1819072"/>
              <a:gd name="connsiteY1" fmla="*/ 29183 h 2363822"/>
              <a:gd name="connsiteX2" fmla="*/ 1138136 w 1819072"/>
              <a:gd name="connsiteY2" fmla="*/ 632298 h 2363822"/>
              <a:gd name="connsiteX3" fmla="*/ 593387 w 1819072"/>
              <a:gd name="connsiteY3" fmla="*/ 612843 h 2363822"/>
              <a:gd name="connsiteX4" fmla="*/ 603115 w 1819072"/>
              <a:gd name="connsiteY4" fmla="*/ 1750979 h 2363822"/>
              <a:gd name="connsiteX5" fmla="*/ 0 w 1819072"/>
              <a:gd name="connsiteY5" fmla="*/ 1750979 h 2363822"/>
              <a:gd name="connsiteX6" fmla="*/ 0 w 1819072"/>
              <a:gd name="connsiteY6" fmla="*/ 2363822 h 2363822"/>
              <a:gd name="connsiteX7" fmla="*/ 1819072 w 1819072"/>
              <a:gd name="connsiteY7" fmla="*/ 2354094 h 2363822"/>
              <a:gd name="connsiteX8" fmla="*/ 1799617 w 1819072"/>
              <a:gd name="connsiteY8" fmla="*/ 0 h 2363822"/>
              <a:gd name="connsiteX9" fmla="*/ 1760706 w 1819072"/>
              <a:gd name="connsiteY9" fmla="*/ 48639 h 236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9072" h="2363822">
                <a:moveTo>
                  <a:pt x="1760706" y="48639"/>
                </a:moveTo>
                <a:lnTo>
                  <a:pt x="1147864" y="29183"/>
                </a:lnTo>
                <a:lnTo>
                  <a:pt x="1138136" y="632298"/>
                </a:lnTo>
                <a:lnTo>
                  <a:pt x="593387" y="612843"/>
                </a:lnTo>
                <a:cubicBezTo>
                  <a:pt x="596630" y="992222"/>
                  <a:pt x="599872" y="1371600"/>
                  <a:pt x="603115" y="1750979"/>
                </a:cubicBezTo>
                <a:lnTo>
                  <a:pt x="0" y="1750979"/>
                </a:lnTo>
                <a:lnTo>
                  <a:pt x="0" y="2363822"/>
                </a:lnTo>
                <a:lnTo>
                  <a:pt x="1819072" y="2354094"/>
                </a:lnTo>
                <a:lnTo>
                  <a:pt x="1799617" y="0"/>
                </a:lnTo>
                <a:lnTo>
                  <a:pt x="1760706" y="48639"/>
                </a:lnTo>
                <a:close/>
              </a:path>
            </a:pathLst>
          </a:cu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559"/>
          </a:p>
        </p:txBody>
      </p:sp>
      <p:sp>
        <p:nvSpPr>
          <p:cNvPr id="38" name="Forme libre : forme 37">
            <a:extLst>
              <a:ext uri="{FF2B5EF4-FFF2-40B4-BE49-F238E27FC236}">
                <a16:creationId xmlns:a16="http://schemas.microsoft.com/office/drawing/2014/main" id="{F63F0189-2E90-413E-9755-C05A8FD9CA9E}"/>
              </a:ext>
            </a:extLst>
          </p:cNvPr>
          <p:cNvSpPr/>
          <p:nvPr/>
        </p:nvSpPr>
        <p:spPr>
          <a:xfrm>
            <a:off x="5067830" y="2392438"/>
            <a:ext cx="1645771" cy="1541450"/>
          </a:xfrm>
          <a:custGeom>
            <a:avLst/>
            <a:gdLst>
              <a:gd name="connsiteX0" fmla="*/ 3744 w 1900637"/>
              <a:gd name="connsiteY0" fmla="*/ 0 h 1780161"/>
              <a:gd name="connsiteX1" fmla="*/ 1871454 w 1900637"/>
              <a:gd name="connsiteY1" fmla="*/ 9727 h 1780161"/>
              <a:gd name="connsiteX2" fmla="*/ 1900637 w 1900637"/>
              <a:gd name="connsiteY2" fmla="*/ 1245140 h 1780161"/>
              <a:gd name="connsiteX3" fmla="*/ 1239156 w 1900637"/>
              <a:gd name="connsiteY3" fmla="*/ 1245140 h 1780161"/>
              <a:gd name="connsiteX4" fmla="*/ 1239156 w 1900637"/>
              <a:gd name="connsiteY4" fmla="*/ 1780161 h 1780161"/>
              <a:gd name="connsiteX5" fmla="*/ 3744 w 1900637"/>
              <a:gd name="connsiteY5" fmla="*/ 1741251 h 1780161"/>
              <a:gd name="connsiteX6" fmla="*/ 3744 w 1900637"/>
              <a:gd name="connsiteY6" fmla="*/ 0 h 1780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0637" h="1780161">
                <a:moveTo>
                  <a:pt x="3744" y="0"/>
                </a:moveTo>
                <a:lnTo>
                  <a:pt x="1871454" y="9727"/>
                </a:lnTo>
                <a:lnTo>
                  <a:pt x="1900637" y="1245140"/>
                </a:lnTo>
                <a:lnTo>
                  <a:pt x="1239156" y="1245140"/>
                </a:lnTo>
                <a:lnTo>
                  <a:pt x="1239156" y="1780161"/>
                </a:lnTo>
                <a:lnTo>
                  <a:pt x="3744" y="1741251"/>
                </a:lnTo>
                <a:cubicBezTo>
                  <a:pt x="501" y="1157591"/>
                  <a:pt x="-2741" y="573932"/>
                  <a:pt x="3744" y="0"/>
                </a:cubicBezTo>
                <a:close/>
              </a:path>
            </a:pathLst>
          </a:cu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559"/>
          </a:p>
        </p:txBody>
      </p:sp>
      <p:sp>
        <p:nvSpPr>
          <p:cNvPr id="135" name="ZoneTexte 134">
            <a:extLst>
              <a:ext uri="{FF2B5EF4-FFF2-40B4-BE49-F238E27FC236}">
                <a16:creationId xmlns:a16="http://schemas.microsoft.com/office/drawing/2014/main" id="{927A35D8-3095-43C0-A330-82631B349C48}"/>
              </a:ext>
            </a:extLst>
          </p:cNvPr>
          <p:cNvSpPr txBox="1"/>
          <p:nvPr/>
        </p:nvSpPr>
        <p:spPr>
          <a:xfrm>
            <a:off x="7563700" y="2596173"/>
            <a:ext cx="1737848" cy="332270"/>
          </a:xfrm>
          <a:prstGeom prst="rect">
            <a:avLst/>
          </a:prstGeom>
          <a:noFill/>
          <a:ln w="28575">
            <a:solidFill>
              <a:srgbClr val="FF0000"/>
            </a:solidFill>
            <a:prstDash val="dash"/>
          </a:ln>
        </p:spPr>
        <p:txBody>
          <a:bodyPr wrap="none" rtlCol="0">
            <a:spAutoFit/>
          </a:bodyPr>
          <a:lstStyle/>
          <a:p>
            <a:r>
              <a:rPr lang="fr-CA" sz="1559" b="1" dirty="0"/>
              <a:t>Systèmes agricoles</a:t>
            </a:r>
          </a:p>
        </p:txBody>
      </p:sp>
      <p:sp>
        <p:nvSpPr>
          <p:cNvPr id="190" name="Rectangle 189">
            <a:extLst>
              <a:ext uri="{FF2B5EF4-FFF2-40B4-BE49-F238E27FC236}">
                <a16:creationId xmlns:a16="http://schemas.microsoft.com/office/drawing/2014/main" id="{466B7054-C4DB-475D-B1CB-5916DC05E851}"/>
              </a:ext>
            </a:extLst>
          </p:cNvPr>
          <p:cNvSpPr/>
          <p:nvPr/>
        </p:nvSpPr>
        <p:spPr>
          <a:xfrm>
            <a:off x="7563700" y="3176330"/>
            <a:ext cx="2934192" cy="415658"/>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A" sz="1559" dirty="0" err="1">
                <a:solidFill>
                  <a:schemeClr val="tx1"/>
                </a:solidFill>
              </a:rPr>
              <a:t>Ck</a:t>
            </a:r>
            <a:r>
              <a:rPr lang="fr-CA" sz="1559" dirty="0">
                <a:solidFill>
                  <a:schemeClr val="tx1"/>
                </a:solidFill>
              </a:rPr>
              <a:t>: Témoin friche intacte</a:t>
            </a:r>
          </a:p>
        </p:txBody>
      </p:sp>
      <p:sp>
        <p:nvSpPr>
          <p:cNvPr id="192" name="Rectangle 191">
            <a:extLst>
              <a:ext uri="{FF2B5EF4-FFF2-40B4-BE49-F238E27FC236}">
                <a16:creationId xmlns:a16="http://schemas.microsoft.com/office/drawing/2014/main" id="{9D590201-2178-4000-AFED-9C4C2B54A025}"/>
              </a:ext>
            </a:extLst>
          </p:cNvPr>
          <p:cNvSpPr/>
          <p:nvPr/>
        </p:nvSpPr>
        <p:spPr>
          <a:xfrm>
            <a:off x="7538711" y="1763857"/>
            <a:ext cx="4292343" cy="628581"/>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A" sz="1559" dirty="0">
                <a:solidFill>
                  <a:schemeClr val="tx1"/>
                </a:solidFill>
              </a:rPr>
              <a:t>4 ha, Laverlochère, parcelle drainée + débroussaillée + chaulée + labourée en 2022</a:t>
            </a:r>
          </a:p>
        </p:txBody>
      </p:sp>
      <p:sp>
        <p:nvSpPr>
          <p:cNvPr id="7" name="ZoneTexte 6">
            <a:extLst>
              <a:ext uri="{FF2B5EF4-FFF2-40B4-BE49-F238E27FC236}">
                <a16:creationId xmlns:a16="http://schemas.microsoft.com/office/drawing/2014/main" id="{1B7B0591-2CEF-D20C-11A8-A9215BB5F858}"/>
              </a:ext>
            </a:extLst>
          </p:cNvPr>
          <p:cNvSpPr txBox="1"/>
          <p:nvPr/>
        </p:nvSpPr>
        <p:spPr>
          <a:xfrm>
            <a:off x="4165068" y="110382"/>
            <a:ext cx="4089902" cy="523220"/>
          </a:xfrm>
          <a:prstGeom prst="rect">
            <a:avLst/>
          </a:prstGeom>
          <a:noFill/>
        </p:spPr>
        <p:txBody>
          <a:bodyPr wrap="none" rtlCol="0">
            <a:spAutoFit/>
          </a:bodyPr>
          <a:lstStyle/>
          <a:p>
            <a:r>
              <a:rPr lang="fr-CA" sz="2800" b="1" dirty="0"/>
              <a:t>Dispositif expérimental #3</a:t>
            </a:r>
          </a:p>
        </p:txBody>
      </p:sp>
    </p:spTree>
    <p:extLst>
      <p:ext uri="{BB962C8B-B14F-4D97-AF65-F5344CB8AC3E}">
        <p14:creationId xmlns:p14="http://schemas.microsoft.com/office/powerpoint/2010/main" val="40903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7"/>
                                        </p:tgtEl>
                                        <p:attrNameLst>
                                          <p:attrName>style.visibility</p:attrName>
                                        </p:attrNameLst>
                                      </p:cBhvr>
                                      <p:to>
                                        <p:strVal val="visible"/>
                                      </p:to>
                                    </p:set>
                                    <p:animEffect transition="in" filter="fade">
                                      <p:cBhvr>
                                        <p:cTn id="15" dur="500"/>
                                        <p:tgtEl>
                                          <p:spTgt spid="1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8"/>
                                        </p:tgtEl>
                                        <p:attrNameLst>
                                          <p:attrName>style.visibility</p:attrName>
                                        </p:attrNameLst>
                                      </p:cBhvr>
                                      <p:to>
                                        <p:strVal val="visible"/>
                                      </p:to>
                                    </p:set>
                                    <p:animEffect transition="in" filter="fade">
                                      <p:cBhvr>
                                        <p:cTn id="18" dur="500"/>
                                        <p:tgtEl>
                                          <p:spTgt spid="12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0"/>
                                        </p:tgtEl>
                                        <p:attrNameLst>
                                          <p:attrName>style.visibility</p:attrName>
                                        </p:attrNameLst>
                                      </p:cBhvr>
                                      <p:to>
                                        <p:strVal val="visible"/>
                                      </p:to>
                                    </p:set>
                                    <p:animEffect transition="in" filter="fade">
                                      <p:cBhvr>
                                        <p:cTn id="24" dur="500"/>
                                        <p:tgtEl>
                                          <p:spTgt spid="13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5"/>
                                        </p:tgtEl>
                                        <p:attrNameLst>
                                          <p:attrName>style.visibility</p:attrName>
                                        </p:attrNameLst>
                                      </p:cBhvr>
                                      <p:to>
                                        <p:strVal val="visible"/>
                                      </p:to>
                                    </p:set>
                                    <p:animEffect transition="in" filter="fade">
                                      <p:cBhvr>
                                        <p:cTn id="33" dur="500"/>
                                        <p:tgtEl>
                                          <p:spTgt spid="13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90"/>
                                        </p:tgtEl>
                                        <p:attrNameLst>
                                          <p:attrName>style.visibility</p:attrName>
                                        </p:attrNameLst>
                                      </p:cBhvr>
                                      <p:to>
                                        <p:strVal val="visible"/>
                                      </p:to>
                                    </p:set>
                                    <p:animEffect transition="in" filter="fade">
                                      <p:cBhvr>
                                        <p:cTn id="54" dur="500"/>
                                        <p:tgtEl>
                                          <p:spTgt spid="19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92"/>
                                        </p:tgtEl>
                                        <p:attrNameLst>
                                          <p:attrName>style.visibility</p:attrName>
                                        </p:attrNameLst>
                                      </p:cBhvr>
                                      <p:to>
                                        <p:strVal val="visible"/>
                                      </p:to>
                                    </p:set>
                                    <p:animEffect transition="in" filter="fade">
                                      <p:cBhvr>
                                        <p:cTn id="59"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4" grpId="0" animBg="1"/>
      <p:bldP spid="127" grpId="0" animBg="1"/>
      <p:bldP spid="128" grpId="0" animBg="1"/>
      <p:bldP spid="35" grpId="0" animBg="1"/>
      <p:bldP spid="130" grpId="0" animBg="1"/>
      <p:bldP spid="37" grpId="0" animBg="1"/>
      <p:bldP spid="38" grpId="0" animBg="1"/>
      <p:bldP spid="135" grpId="0" animBg="1"/>
      <p:bldP spid="190" grpId="0" animBg="1"/>
      <p:bldP spid="192"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Tableau 67">
            <a:extLst>
              <a:ext uri="{FF2B5EF4-FFF2-40B4-BE49-F238E27FC236}">
                <a16:creationId xmlns:a16="http://schemas.microsoft.com/office/drawing/2014/main" id="{45D72643-EA91-41FC-AE55-B6AD2BED759E}"/>
              </a:ext>
            </a:extLst>
          </p:cNvPr>
          <p:cNvGraphicFramePr>
            <a:graphicFrameLocks noGrp="1"/>
          </p:cNvGraphicFramePr>
          <p:nvPr>
            <p:extLst>
              <p:ext uri="{D42A27DB-BD31-4B8C-83A1-F6EECF244321}">
                <p14:modId xmlns:p14="http://schemas.microsoft.com/office/powerpoint/2010/main" val="1423605087"/>
              </p:ext>
            </p:extLst>
          </p:nvPr>
        </p:nvGraphicFramePr>
        <p:xfrm>
          <a:off x="304801" y="1690747"/>
          <a:ext cx="11688136" cy="4964818"/>
        </p:xfrm>
        <a:graphic>
          <a:graphicData uri="http://schemas.openxmlformats.org/drawingml/2006/table">
            <a:tbl>
              <a:tblPr firstRow="1" bandRow="1">
                <a:tableStyleId>{5C22544A-7EE6-4342-B048-85BDC9FD1C3A}</a:tableStyleId>
              </a:tblPr>
              <a:tblGrid>
                <a:gridCol w="1968136">
                  <a:extLst>
                    <a:ext uri="{9D8B030D-6E8A-4147-A177-3AD203B41FA5}">
                      <a16:colId xmlns:a16="http://schemas.microsoft.com/office/drawing/2014/main" val="2477671550"/>
                    </a:ext>
                  </a:extLst>
                </a:gridCol>
                <a:gridCol w="1800000">
                  <a:extLst>
                    <a:ext uri="{9D8B030D-6E8A-4147-A177-3AD203B41FA5}">
                      <a16:colId xmlns:a16="http://schemas.microsoft.com/office/drawing/2014/main" val="2169895979"/>
                    </a:ext>
                  </a:extLst>
                </a:gridCol>
                <a:gridCol w="1800000">
                  <a:extLst>
                    <a:ext uri="{9D8B030D-6E8A-4147-A177-3AD203B41FA5}">
                      <a16:colId xmlns:a16="http://schemas.microsoft.com/office/drawing/2014/main" val="3899416393"/>
                    </a:ext>
                  </a:extLst>
                </a:gridCol>
                <a:gridCol w="1800000">
                  <a:extLst>
                    <a:ext uri="{9D8B030D-6E8A-4147-A177-3AD203B41FA5}">
                      <a16:colId xmlns:a16="http://schemas.microsoft.com/office/drawing/2014/main" val="1033598085"/>
                    </a:ext>
                  </a:extLst>
                </a:gridCol>
                <a:gridCol w="1080000">
                  <a:extLst>
                    <a:ext uri="{9D8B030D-6E8A-4147-A177-3AD203B41FA5}">
                      <a16:colId xmlns:a16="http://schemas.microsoft.com/office/drawing/2014/main" val="103653114"/>
                    </a:ext>
                  </a:extLst>
                </a:gridCol>
                <a:gridCol w="1080000">
                  <a:extLst>
                    <a:ext uri="{9D8B030D-6E8A-4147-A177-3AD203B41FA5}">
                      <a16:colId xmlns:a16="http://schemas.microsoft.com/office/drawing/2014/main" val="1455639792"/>
                    </a:ext>
                  </a:extLst>
                </a:gridCol>
                <a:gridCol w="1080000">
                  <a:extLst>
                    <a:ext uri="{9D8B030D-6E8A-4147-A177-3AD203B41FA5}">
                      <a16:colId xmlns:a16="http://schemas.microsoft.com/office/drawing/2014/main" val="814451874"/>
                    </a:ext>
                  </a:extLst>
                </a:gridCol>
                <a:gridCol w="1080000">
                  <a:extLst>
                    <a:ext uri="{9D8B030D-6E8A-4147-A177-3AD203B41FA5}">
                      <a16:colId xmlns:a16="http://schemas.microsoft.com/office/drawing/2014/main" val="1318635056"/>
                    </a:ext>
                  </a:extLst>
                </a:gridCol>
              </a:tblGrid>
              <a:tr h="519617">
                <a:tc>
                  <a:txBody>
                    <a:bodyPr/>
                    <a:lstStyle/>
                    <a:p>
                      <a:r>
                        <a:rPr lang="fr-CA" sz="1600" dirty="0">
                          <a:solidFill>
                            <a:schemeClr val="tx1"/>
                          </a:solidFill>
                        </a:rPr>
                        <a:t>#Rotation</a:t>
                      </a:r>
                    </a:p>
                  </a:txBody>
                  <a:tcPr marL="79178" marR="79178" marT="39589" marB="39589">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600" dirty="0">
                          <a:solidFill>
                            <a:schemeClr val="tx1"/>
                          </a:solidFill>
                        </a:rPr>
                        <a:t>2023</a:t>
                      </a:r>
                    </a:p>
                  </a:txBody>
                  <a:tcPr marL="79178" marR="79178" marT="39589" marB="39589">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600" dirty="0">
                          <a:solidFill>
                            <a:schemeClr val="tx1"/>
                          </a:solidFill>
                        </a:rPr>
                        <a:t>2024</a:t>
                      </a:r>
                    </a:p>
                  </a:txBody>
                  <a:tcPr marL="79178" marR="79178" marT="39589" marB="39589">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600" dirty="0">
                          <a:solidFill>
                            <a:schemeClr val="tx1"/>
                          </a:solidFill>
                        </a:rPr>
                        <a:t>2025</a:t>
                      </a:r>
                    </a:p>
                  </a:txBody>
                  <a:tcPr marL="79178" marR="79178" marT="39589" marB="39589">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600" dirty="0">
                          <a:solidFill>
                            <a:schemeClr val="tx1"/>
                          </a:solidFill>
                        </a:rPr>
                        <a:t>…</a:t>
                      </a:r>
                    </a:p>
                  </a:txBody>
                  <a:tcPr marL="79178" marR="79178" marT="39589" marB="39589">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600" dirty="0">
                          <a:solidFill>
                            <a:schemeClr val="tx1"/>
                          </a:solidFill>
                        </a:rPr>
                        <a:t>Nb espèces</a:t>
                      </a:r>
                    </a:p>
                  </a:txBody>
                  <a:tcPr marL="79178" marR="79178" marT="39589" marB="39589">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600" dirty="0">
                          <a:solidFill>
                            <a:schemeClr val="tx1"/>
                          </a:solidFill>
                        </a:rPr>
                        <a:t>Année céréales</a:t>
                      </a:r>
                    </a:p>
                  </a:txBody>
                  <a:tcPr marL="79178" marR="79178" marT="39589" marB="39589">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600" dirty="0">
                          <a:solidFill>
                            <a:schemeClr val="tx1"/>
                          </a:solidFill>
                        </a:rPr>
                        <a:t>Années </a:t>
                      </a:r>
                      <a:r>
                        <a:rPr lang="fr-CA" sz="1600" dirty="0" err="1">
                          <a:solidFill>
                            <a:schemeClr val="tx1"/>
                          </a:solidFill>
                        </a:rPr>
                        <a:t>légum</a:t>
                      </a:r>
                      <a:r>
                        <a:rPr lang="fr-CA" sz="1600" dirty="0">
                          <a:solidFill>
                            <a:schemeClr val="tx1"/>
                          </a:solidFill>
                        </a:rPr>
                        <a:t>.</a:t>
                      </a:r>
                    </a:p>
                  </a:txBody>
                  <a:tcPr marL="79178" marR="79178" marT="39589" marB="39589">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7471883"/>
                  </a:ext>
                </a:extLst>
              </a:tr>
              <a:tr h="549745">
                <a:tc>
                  <a:txBody>
                    <a:bodyPr/>
                    <a:lstStyle/>
                    <a:p>
                      <a:r>
                        <a:rPr lang="fr-CA" sz="1600" dirty="0"/>
                        <a:t>1a – Monoculture</a:t>
                      </a:r>
                    </a:p>
                  </a:txBody>
                  <a:tcPr marL="79178" marR="79178" marT="39589" marB="39589" anchor="ctr">
                    <a:lnT w="12700" cap="flat" cmpd="sng" algn="ctr">
                      <a:solidFill>
                        <a:schemeClr val="tx1"/>
                      </a:solidFill>
                      <a:prstDash val="solid"/>
                      <a:round/>
                      <a:headEnd type="none" w="med" len="med"/>
                      <a:tailEnd type="none" w="med" len="med"/>
                    </a:lnT>
                    <a:solidFill>
                      <a:schemeClr val="accent5">
                        <a:lumMod val="60000"/>
                        <a:lumOff val="40000"/>
                      </a:schemeClr>
                    </a:solidFill>
                  </a:tcPr>
                </a:tc>
                <a:tc>
                  <a:txBody>
                    <a:bodyPr/>
                    <a:lstStyle/>
                    <a:p>
                      <a:pPr algn="ctr"/>
                      <a:r>
                        <a:rPr lang="fr-CA" sz="1400" dirty="0"/>
                        <a:t>Avoine</a:t>
                      </a:r>
                    </a:p>
                  </a:txBody>
                  <a:tcPr marL="79178" marR="79178" marT="39589" marB="39589" anchor="ctr">
                    <a:lnT w="12700" cap="flat" cmpd="sng" algn="ctr">
                      <a:solidFill>
                        <a:schemeClr val="tx1"/>
                      </a:solidFill>
                      <a:prstDash val="solid"/>
                      <a:round/>
                      <a:headEnd type="none" w="med" len="med"/>
                      <a:tailEnd type="none" w="med" len="med"/>
                    </a:lnT>
                    <a:solidFill>
                      <a:schemeClr val="accent5">
                        <a:lumMod val="60000"/>
                        <a:lumOff val="40000"/>
                      </a:schemeClr>
                    </a:solidFill>
                  </a:tcPr>
                </a:tc>
                <a:tc>
                  <a:txBody>
                    <a:bodyPr/>
                    <a:lstStyle/>
                    <a:p>
                      <a:pPr algn="ctr"/>
                      <a:r>
                        <a:rPr lang="fr-CA" sz="1400" dirty="0"/>
                        <a:t>Avoine</a:t>
                      </a:r>
                    </a:p>
                  </a:txBody>
                  <a:tcPr marL="79178" marR="79178" marT="39589" marB="39589" anchor="ctr">
                    <a:lnT w="12700" cap="flat" cmpd="sng" algn="ctr">
                      <a:solidFill>
                        <a:schemeClr val="tx1"/>
                      </a:solidFill>
                      <a:prstDash val="solid"/>
                      <a:round/>
                      <a:headEnd type="none" w="med" len="med"/>
                      <a:tailEnd type="none" w="med" len="med"/>
                    </a:lnT>
                    <a:solidFill>
                      <a:schemeClr val="accent5">
                        <a:lumMod val="60000"/>
                        <a:lumOff val="40000"/>
                      </a:schemeClr>
                    </a:solidFill>
                  </a:tcPr>
                </a:tc>
                <a:tc>
                  <a:txBody>
                    <a:bodyPr/>
                    <a:lstStyle/>
                    <a:p>
                      <a:pPr algn="ctr"/>
                      <a:r>
                        <a:rPr lang="fr-CA" sz="1400" dirty="0"/>
                        <a:t>Avoine</a:t>
                      </a:r>
                    </a:p>
                  </a:txBody>
                  <a:tcPr marL="79178" marR="79178" marT="39589" marB="39589" anchor="ctr">
                    <a:lnT w="12700" cap="flat" cmpd="sng" algn="ctr">
                      <a:solidFill>
                        <a:schemeClr val="tx1"/>
                      </a:solidFill>
                      <a:prstDash val="solid"/>
                      <a:round/>
                      <a:headEnd type="none" w="med" len="med"/>
                      <a:tailEnd type="none" w="med" len="med"/>
                    </a:lnT>
                    <a:solidFill>
                      <a:schemeClr val="accent5">
                        <a:lumMod val="60000"/>
                        <a:lumOff val="40000"/>
                      </a:schemeClr>
                    </a:solidFill>
                  </a:tcPr>
                </a:tc>
                <a:tc>
                  <a:txBody>
                    <a:bodyPr/>
                    <a:lstStyle/>
                    <a:p>
                      <a:pPr algn="ctr"/>
                      <a:r>
                        <a:rPr lang="fr-CA" sz="1400" dirty="0"/>
                        <a:t>…</a:t>
                      </a:r>
                    </a:p>
                  </a:txBody>
                  <a:tcPr marL="79178" marR="79178" marT="39589" marB="39589" anchor="ctr">
                    <a:lnT w="12700" cap="flat" cmpd="sng" algn="ctr">
                      <a:solidFill>
                        <a:schemeClr val="tx1"/>
                      </a:solidFill>
                      <a:prstDash val="solid"/>
                      <a:round/>
                      <a:headEnd type="none" w="med" len="med"/>
                      <a:tailEnd type="none" w="med" len="med"/>
                    </a:lnT>
                    <a:solidFill>
                      <a:schemeClr val="accent5">
                        <a:lumMod val="60000"/>
                        <a:lumOff val="40000"/>
                      </a:schemeClr>
                    </a:solidFill>
                  </a:tcPr>
                </a:tc>
                <a:tc>
                  <a:txBody>
                    <a:bodyPr/>
                    <a:lstStyle/>
                    <a:p>
                      <a:pPr algn="ctr"/>
                      <a:r>
                        <a:rPr lang="fr-CA" sz="1600" dirty="0"/>
                        <a:t>1</a:t>
                      </a:r>
                    </a:p>
                  </a:txBody>
                  <a:tcPr marL="79178" marR="79178" marT="39589" marB="39589" anchor="ctr">
                    <a:lnT w="12700" cap="flat" cmpd="sng" algn="ctr">
                      <a:solidFill>
                        <a:schemeClr val="tx1"/>
                      </a:solidFill>
                      <a:prstDash val="solid"/>
                      <a:round/>
                      <a:headEnd type="none" w="med" len="med"/>
                      <a:tailEnd type="none" w="med" len="med"/>
                    </a:lnT>
                    <a:solidFill>
                      <a:schemeClr val="accent5">
                        <a:lumMod val="60000"/>
                        <a:lumOff val="40000"/>
                      </a:schemeClr>
                    </a:solidFill>
                  </a:tcPr>
                </a:tc>
                <a:tc>
                  <a:txBody>
                    <a:bodyPr/>
                    <a:lstStyle/>
                    <a:p>
                      <a:pPr algn="ctr"/>
                      <a:r>
                        <a:rPr lang="fr-CA" sz="1600" dirty="0"/>
                        <a:t>3</a:t>
                      </a:r>
                    </a:p>
                  </a:txBody>
                  <a:tcPr marL="79178" marR="79178" marT="39589" marB="39589" anchor="ctr">
                    <a:lnT w="12700" cap="flat" cmpd="sng" algn="ctr">
                      <a:solidFill>
                        <a:schemeClr val="tx1"/>
                      </a:solidFill>
                      <a:prstDash val="solid"/>
                      <a:round/>
                      <a:headEnd type="none" w="med" len="med"/>
                      <a:tailEnd type="none" w="med" len="med"/>
                    </a:lnT>
                    <a:solidFill>
                      <a:schemeClr val="accent5">
                        <a:lumMod val="60000"/>
                        <a:lumOff val="40000"/>
                      </a:schemeClr>
                    </a:solidFill>
                  </a:tcPr>
                </a:tc>
                <a:tc>
                  <a:txBody>
                    <a:bodyPr/>
                    <a:lstStyle/>
                    <a:p>
                      <a:pPr algn="ctr"/>
                      <a:r>
                        <a:rPr lang="fr-CA" sz="1600" dirty="0"/>
                        <a:t>0</a:t>
                      </a:r>
                    </a:p>
                  </a:txBody>
                  <a:tcPr marL="79178" marR="79178" marT="39589" marB="39589" anchor="ctr">
                    <a:lnT w="12700" cap="flat" cmpd="sng" algn="ctr">
                      <a:solidFill>
                        <a:schemeClr val="tx1"/>
                      </a:solidFill>
                      <a:prstDash val="solid"/>
                      <a:round/>
                      <a:headEnd type="none" w="med" len="med"/>
                      <a:tailEnd type="none" w="med" len="med"/>
                    </a:lnT>
                    <a:solidFill>
                      <a:schemeClr val="accent5">
                        <a:lumMod val="60000"/>
                        <a:lumOff val="40000"/>
                      </a:schemeClr>
                    </a:solidFill>
                  </a:tcPr>
                </a:tc>
                <a:extLst>
                  <a:ext uri="{0D108BD9-81ED-4DB2-BD59-A6C34878D82A}">
                    <a16:rowId xmlns:a16="http://schemas.microsoft.com/office/drawing/2014/main" val="2564408506"/>
                  </a:ext>
                </a:extLst>
              </a:tr>
              <a:tr h="549745">
                <a:tc>
                  <a:txBody>
                    <a:bodyPr/>
                    <a:lstStyle/>
                    <a:p>
                      <a:r>
                        <a:rPr lang="fr-CA" sz="1600" dirty="0"/>
                        <a:t>1b – Monoculture ++</a:t>
                      </a:r>
                    </a:p>
                  </a:txBody>
                  <a:tcPr marL="79178" marR="79178" marT="39589" marB="39589"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Avoine</a:t>
                      </a:r>
                    </a:p>
                    <a:p>
                      <a:pPr algn="ctr"/>
                      <a:r>
                        <a:rPr lang="fr-CA" sz="1400" dirty="0"/>
                        <a:t> + tr. blanc</a:t>
                      </a:r>
                    </a:p>
                  </a:txBody>
                  <a:tcPr marL="79178" marR="79178" marT="39589" marB="39589"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400" b="0" i="0" u="none" strike="noStrike" kern="1200" cap="none" spc="0" normalizeH="0" baseline="0" noProof="0" dirty="0">
                          <a:ln>
                            <a:noFill/>
                          </a:ln>
                          <a:solidFill>
                            <a:prstClr val="black"/>
                          </a:solidFill>
                          <a:effectLst/>
                          <a:uLnTx/>
                          <a:uFillTx/>
                          <a:latin typeface="Calibri" panose="020F0502020204030204"/>
                          <a:ea typeface="+mn-ea"/>
                          <a:cs typeface="+mn-cs"/>
                        </a:rPr>
                        <a:t>Avoine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fr-CA" sz="1400" dirty="0"/>
                        <a:t>+ tr. blanc</a:t>
                      </a:r>
                      <a:endParaRPr kumimoji="0" lang="fr-CA" sz="1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marL="79178" marR="79178" marT="39589" marB="39589"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400" b="0" i="0" u="none" strike="noStrike" kern="1200" cap="none" spc="0" normalizeH="0" baseline="0" noProof="0" dirty="0">
                          <a:ln>
                            <a:noFill/>
                          </a:ln>
                          <a:solidFill>
                            <a:prstClr val="black"/>
                          </a:solidFill>
                          <a:effectLst/>
                          <a:uLnTx/>
                          <a:uFillTx/>
                          <a:latin typeface="Calibri" panose="020F0502020204030204"/>
                          <a:ea typeface="+mn-ea"/>
                          <a:cs typeface="+mn-cs"/>
                        </a:rPr>
                        <a:t>Avoine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fr-CA" sz="1400" dirty="0"/>
                        <a:t>+ tr. blanc</a:t>
                      </a:r>
                      <a:endParaRPr kumimoji="0" lang="fr-CA" sz="1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marL="79178" marR="79178" marT="39589" marB="39589" anchor="c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400" b="0" i="0" u="none" strike="noStrike" kern="1200" cap="none" spc="0" normalizeH="0" baseline="0" noProof="0" dirty="0">
                          <a:ln>
                            <a:noFill/>
                          </a:ln>
                          <a:solidFill>
                            <a:prstClr val="black"/>
                          </a:solidFill>
                          <a:effectLst/>
                          <a:uLnTx/>
                          <a:uFillTx/>
                          <a:latin typeface="Calibri" panose="020F0502020204030204"/>
                          <a:ea typeface="+mn-ea"/>
                          <a:cs typeface="+mn-cs"/>
                        </a:rPr>
                        <a:t>…</a:t>
                      </a:r>
                    </a:p>
                  </a:txBody>
                  <a:tcPr marL="79178" marR="79178" marT="39589" marB="39589" anchor="ctr">
                    <a:solidFill>
                      <a:schemeClr val="accent5">
                        <a:lumMod val="20000"/>
                        <a:lumOff val="80000"/>
                      </a:schemeClr>
                    </a:solidFill>
                  </a:tcPr>
                </a:tc>
                <a:tc>
                  <a:txBody>
                    <a:bodyPr/>
                    <a:lstStyle/>
                    <a:p>
                      <a:pPr algn="ctr"/>
                      <a:r>
                        <a:rPr lang="fr-CA" sz="1600" dirty="0"/>
                        <a:t>2</a:t>
                      </a:r>
                    </a:p>
                  </a:txBody>
                  <a:tcPr marL="79178" marR="79178" marT="39589" marB="39589" anchor="ctr">
                    <a:solidFill>
                      <a:schemeClr val="accent5">
                        <a:lumMod val="20000"/>
                        <a:lumOff val="80000"/>
                      </a:schemeClr>
                    </a:solidFill>
                  </a:tcPr>
                </a:tc>
                <a:tc>
                  <a:txBody>
                    <a:bodyPr/>
                    <a:lstStyle/>
                    <a:p>
                      <a:pPr algn="ctr"/>
                      <a:r>
                        <a:rPr lang="fr-CA" sz="1600" dirty="0"/>
                        <a:t>3</a:t>
                      </a:r>
                    </a:p>
                  </a:txBody>
                  <a:tcPr marL="79178" marR="79178" marT="39589" marB="39589" anchor="ctr">
                    <a:solidFill>
                      <a:schemeClr val="accent5">
                        <a:lumMod val="20000"/>
                        <a:lumOff val="80000"/>
                      </a:schemeClr>
                    </a:solidFill>
                  </a:tcPr>
                </a:tc>
                <a:tc>
                  <a:txBody>
                    <a:bodyPr/>
                    <a:lstStyle/>
                    <a:p>
                      <a:pPr algn="ctr"/>
                      <a:r>
                        <a:rPr lang="fr-CA" sz="1600" dirty="0"/>
                        <a:t>3</a:t>
                      </a:r>
                    </a:p>
                  </a:txBody>
                  <a:tcPr marL="79178" marR="79178" marT="39589" marB="39589" anchor="ctr">
                    <a:solidFill>
                      <a:schemeClr val="accent5">
                        <a:lumMod val="20000"/>
                        <a:lumOff val="80000"/>
                      </a:schemeClr>
                    </a:solidFill>
                  </a:tcPr>
                </a:tc>
                <a:extLst>
                  <a:ext uri="{0D108BD9-81ED-4DB2-BD59-A6C34878D82A}">
                    <a16:rowId xmlns:a16="http://schemas.microsoft.com/office/drawing/2014/main" val="2704268893"/>
                  </a:ext>
                </a:extLst>
              </a:tr>
              <a:tr h="549745">
                <a:tc>
                  <a:txBody>
                    <a:bodyPr/>
                    <a:lstStyle/>
                    <a:p>
                      <a:r>
                        <a:rPr lang="fr-CA" sz="1600" dirty="0"/>
                        <a:t>2a – Rotation #1</a:t>
                      </a:r>
                    </a:p>
                  </a:txBody>
                  <a:tcPr marL="79178" marR="79178" marT="39589" marB="39589" anchor="ctr">
                    <a:solidFill>
                      <a:schemeClr val="accent4">
                        <a:lumMod val="60000"/>
                        <a:lumOff val="40000"/>
                      </a:schemeClr>
                    </a:solidFill>
                  </a:tcPr>
                </a:tc>
                <a:tc>
                  <a:txBody>
                    <a:bodyPr/>
                    <a:lstStyle/>
                    <a:p>
                      <a:pPr algn="ctr"/>
                      <a:r>
                        <a:rPr lang="fr-CA" sz="1400" dirty="0"/>
                        <a:t>Pois</a:t>
                      </a:r>
                    </a:p>
                  </a:txBody>
                  <a:tcPr marL="79178" marR="79178" marT="39589" marB="39589" anchor="ctr">
                    <a:solidFill>
                      <a:schemeClr val="accent4">
                        <a:lumMod val="60000"/>
                        <a:lumOff val="40000"/>
                      </a:schemeClr>
                    </a:solidFill>
                  </a:tcPr>
                </a:tc>
                <a:tc>
                  <a:txBody>
                    <a:bodyPr/>
                    <a:lstStyle/>
                    <a:p>
                      <a:pPr algn="ctr"/>
                      <a:r>
                        <a:rPr lang="fr-CA" sz="1400" dirty="0"/>
                        <a:t>Avoine</a:t>
                      </a:r>
                    </a:p>
                  </a:txBody>
                  <a:tcPr marL="79178" marR="79178" marT="39589" marB="39589" anchor="ctr">
                    <a:solidFill>
                      <a:schemeClr val="accent4">
                        <a:lumMod val="60000"/>
                        <a:lumOff val="40000"/>
                      </a:schemeClr>
                    </a:solidFill>
                  </a:tcPr>
                </a:tc>
                <a:tc>
                  <a:txBody>
                    <a:bodyPr/>
                    <a:lstStyle/>
                    <a:p>
                      <a:pPr algn="ctr"/>
                      <a:r>
                        <a:rPr lang="fr-CA" sz="1400" dirty="0"/>
                        <a:t>Pois</a:t>
                      </a:r>
                    </a:p>
                  </a:txBody>
                  <a:tcPr marL="79178" marR="79178" marT="39589" marB="39589" anchor="ctr">
                    <a:solidFill>
                      <a:schemeClr val="accent4">
                        <a:lumMod val="60000"/>
                        <a:lumOff val="40000"/>
                      </a:schemeClr>
                    </a:solidFill>
                  </a:tcPr>
                </a:tc>
                <a:tc>
                  <a:txBody>
                    <a:bodyPr/>
                    <a:lstStyle/>
                    <a:p>
                      <a:pPr algn="ctr"/>
                      <a:r>
                        <a:rPr lang="fr-CA" sz="1400" dirty="0"/>
                        <a:t>…</a:t>
                      </a:r>
                    </a:p>
                  </a:txBody>
                  <a:tcPr marL="79178" marR="79178" marT="39589" marB="39589" anchor="ctr">
                    <a:solidFill>
                      <a:schemeClr val="accent4">
                        <a:lumMod val="60000"/>
                        <a:lumOff val="40000"/>
                      </a:schemeClr>
                    </a:solidFill>
                  </a:tcPr>
                </a:tc>
                <a:tc>
                  <a:txBody>
                    <a:bodyPr/>
                    <a:lstStyle/>
                    <a:p>
                      <a:pPr algn="ctr"/>
                      <a:r>
                        <a:rPr lang="fr-CA" sz="1600" dirty="0"/>
                        <a:t>2</a:t>
                      </a:r>
                    </a:p>
                  </a:txBody>
                  <a:tcPr marL="79178" marR="79178" marT="39589" marB="39589" anchor="ctr">
                    <a:solidFill>
                      <a:schemeClr val="accent4">
                        <a:lumMod val="60000"/>
                        <a:lumOff val="40000"/>
                      </a:schemeClr>
                    </a:solidFill>
                  </a:tcPr>
                </a:tc>
                <a:tc>
                  <a:txBody>
                    <a:bodyPr/>
                    <a:lstStyle/>
                    <a:p>
                      <a:pPr algn="ctr"/>
                      <a:r>
                        <a:rPr lang="fr-CA" sz="1600" dirty="0"/>
                        <a:t>1</a:t>
                      </a:r>
                    </a:p>
                  </a:txBody>
                  <a:tcPr marL="79178" marR="79178" marT="39589" marB="39589" anchor="ctr">
                    <a:solidFill>
                      <a:schemeClr val="accent4">
                        <a:lumMod val="60000"/>
                        <a:lumOff val="40000"/>
                      </a:schemeClr>
                    </a:solidFill>
                  </a:tcPr>
                </a:tc>
                <a:tc>
                  <a:txBody>
                    <a:bodyPr/>
                    <a:lstStyle/>
                    <a:p>
                      <a:pPr algn="ctr"/>
                      <a:r>
                        <a:rPr lang="fr-CA" sz="1600" dirty="0"/>
                        <a:t>2</a:t>
                      </a:r>
                    </a:p>
                  </a:txBody>
                  <a:tcPr marL="79178" marR="79178" marT="39589" marB="39589" anchor="ctr">
                    <a:solidFill>
                      <a:schemeClr val="accent4">
                        <a:lumMod val="60000"/>
                        <a:lumOff val="40000"/>
                      </a:schemeClr>
                    </a:solidFill>
                  </a:tcPr>
                </a:tc>
                <a:extLst>
                  <a:ext uri="{0D108BD9-81ED-4DB2-BD59-A6C34878D82A}">
                    <a16:rowId xmlns:a16="http://schemas.microsoft.com/office/drawing/2014/main" val="3410108907"/>
                  </a:ext>
                </a:extLst>
              </a:tr>
              <a:tr h="549745">
                <a:tc>
                  <a:txBody>
                    <a:bodyPr/>
                    <a:lstStyle/>
                    <a:p>
                      <a:r>
                        <a:rPr lang="fr-CA" sz="1600" dirty="0"/>
                        <a:t>2b – Rotation #1 ++</a:t>
                      </a:r>
                    </a:p>
                  </a:txBody>
                  <a:tcPr marL="79178" marR="79178" marT="39589" marB="39589" anchor="c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Pois </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 ray-grass an.</a:t>
                      </a:r>
                    </a:p>
                  </a:txBody>
                  <a:tcPr marL="79178" marR="79178" marT="39589" marB="39589" anchor="c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Avoine</a:t>
                      </a:r>
                    </a:p>
                    <a:p>
                      <a:pPr algn="ctr"/>
                      <a:r>
                        <a:rPr lang="fr-CA" sz="1400" dirty="0"/>
                        <a:t> + tr. blanc</a:t>
                      </a:r>
                    </a:p>
                  </a:txBody>
                  <a:tcPr marL="79178" marR="79178" marT="39589" marB="39589" anchor="c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Pois </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 ray-grass an.</a:t>
                      </a:r>
                    </a:p>
                  </a:txBody>
                  <a:tcPr marL="79178" marR="79178" marT="39589" marB="39589" anchor="c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a:t>
                      </a:r>
                    </a:p>
                  </a:txBody>
                  <a:tcPr marL="79178" marR="79178" marT="39589" marB="39589" anchor="c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dirty="0"/>
                        <a:t>4</a:t>
                      </a:r>
                    </a:p>
                  </a:txBody>
                  <a:tcPr marL="79178" marR="79178" marT="39589" marB="39589" anchor="c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dirty="0"/>
                        <a:t>1</a:t>
                      </a:r>
                    </a:p>
                  </a:txBody>
                  <a:tcPr marL="79178" marR="79178" marT="39589" marB="39589" anchor="c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dirty="0"/>
                        <a:t>3</a:t>
                      </a:r>
                    </a:p>
                  </a:txBody>
                  <a:tcPr marL="79178" marR="79178" marT="39589" marB="39589" anchor="ctr">
                    <a:solidFill>
                      <a:schemeClr val="accent4">
                        <a:lumMod val="20000"/>
                        <a:lumOff val="80000"/>
                      </a:schemeClr>
                    </a:solidFill>
                  </a:tcPr>
                </a:tc>
                <a:extLst>
                  <a:ext uri="{0D108BD9-81ED-4DB2-BD59-A6C34878D82A}">
                    <a16:rowId xmlns:a16="http://schemas.microsoft.com/office/drawing/2014/main" val="1468002791"/>
                  </a:ext>
                </a:extLst>
              </a:tr>
              <a:tr h="549745">
                <a:tc>
                  <a:txBody>
                    <a:bodyPr/>
                    <a:lstStyle/>
                    <a:p>
                      <a:r>
                        <a:rPr lang="fr-CA" sz="1600" dirty="0"/>
                        <a:t>3a – Rotation #2</a:t>
                      </a:r>
                    </a:p>
                  </a:txBody>
                  <a:tcPr marL="79178" marR="79178" marT="39589" marB="39589" anchor="c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Orge</a:t>
                      </a:r>
                    </a:p>
                  </a:txBody>
                  <a:tcPr marL="79178" marR="79178" marT="39589" marB="39589" anchor="ctr">
                    <a:solidFill>
                      <a:schemeClr val="accent3"/>
                    </a:solidFill>
                  </a:tcPr>
                </a:tc>
                <a:tc>
                  <a:txBody>
                    <a:bodyPr/>
                    <a:lstStyle/>
                    <a:p>
                      <a:pPr algn="ctr"/>
                      <a:r>
                        <a:rPr lang="fr-CA" sz="1400" dirty="0"/>
                        <a:t>Pois</a:t>
                      </a:r>
                    </a:p>
                  </a:txBody>
                  <a:tcPr marL="79178" marR="79178" marT="39589" marB="39589" anchor="ctr">
                    <a:solidFill>
                      <a:schemeClr val="accent3"/>
                    </a:solidFill>
                  </a:tcPr>
                </a:tc>
                <a:tc>
                  <a:txBody>
                    <a:bodyPr/>
                    <a:lstStyle/>
                    <a:p>
                      <a:pPr algn="ctr"/>
                      <a:r>
                        <a:rPr lang="fr-CA" sz="1400" dirty="0"/>
                        <a:t>Avoine</a:t>
                      </a:r>
                    </a:p>
                  </a:txBody>
                  <a:tcPr marL="79178" marR="79178" marT="39589" marB="39589" anchor="ctr">
                    <a:solidFill>
                      <a:schemeClr val="accent3"/>
                    </a:solidFill>
                  </a:tcPr>
                </a:tc>
                <a:tc>
                  <a:txBody>
                    <a:bodyPr/>
                    <a:lstStyle/>
                    <a:p>
                      <a:pPr algn="ctr"/>
                      <a:r>
                        <a:rPr lang="fr-CA" sz="1400" dirty="0"/>
                        <a:t>…</a:t>
                      </a:r>
                    </a:p>
                  </a:txBody>
                  <a:tcPr marL="79178" marR="79178" marT="39589" marB="39589" anchor="ctr">
                    <a:solidFill>
                      <a:schemeClr val="accent3"/>
                    </a:solidFill>
                  </a:tcPr>
                </a:tc>
                <a:tc>
                  <a:txBody>
                    <a:bodyPr/>
                    <a:lstStyle/>
                    <a:p>
                      <a:pPr algn="ctr"/>
                      <a:r>
                        <a:rPr lang="fr-CA" sz="1600" dirty="0"/>
                        <a:t>3</a:t>
                      </a:r>
                    </a:p>
                  </a:txBody>
                  <a:tcPr marL="79178" marR="79178" marT="39589" marB="39589" anchor="ctr">
                    <a:solidFill>
                      <a:schemeClr val="accent3"/>
                    </a:solidFill>
                  </a:tcPr>
                </a:tc>
                <a:tc>
                  <a:txBody>
                    <a:bodyPr/>
                    <a:lstStyle/>
                    <a:p>
                      <a:pPr algn="ctr"/>
                      <a:r>
                        <a:rPr lang="fr-CA" sz="1600" dirty="0"/>
                        <a:t>2</a:t>
                      </a:r>
                    </a:p>
                  </a:txBody>
                  <a:tcPr marL="79178" marR="79178" marT="39589" marB="39589" anchor="ctr">
                    <a:solidFill>
                      <a:schemeClr val="accent3"/>
                    </a:solidFill>
                  </a:tcPr>
                </a:tc>
                <a:tc>
                  <a:txBody>
                    <a:bodyPr/>
                    <a:lstStyle/>
                    <a:p>
                      <a:pPr algn="ctr"/>
                      <a:r>
                        <a:rPr lang="fr-CA" sz="1600" dirty="0"/>
                        <a:t>1</a:t>
                      </a:r>
                    </a:p>
                  </a:txBody>
                  <a:tcPr marL="79178" marR="79178" marT="39589" marB="39589" anchor="ctr">
                    <a:solidFill>
                      <a:schemeClr val="accent3"/>
                    </a:solidFill>
                  </a:tcPr>
                </a:tc>
                <a:extLst>
                  <a:ext uri="{0D108BD9-81ED-4DB2-BD59-A6C34878D82A}">
                    <a16:rowId xmlns:a16="http://schemas.microsoft.com/office/drawing/2014/main" val="1183322378"/>
                  </a:ext>
                </a:extLst>
              </a:tr>
              <a:tr h="549745">
                <a:tc>
                  <a:txBody>
                    <a:bodyPr/>
                    <a:lstStyle/>
                    <a:p>
                      <a:r>
                        <a:rPr lang="fr-CA" sz="1600" dirty="0"/>
                        <a:t>3b – Rotation #2 ++</a:t>
                      </a:r>
                    </a:p>
                  </a:txBody>
                  <a:tcPr marL="79178" marR="79178" marT="39589" marB="39589" anchor="c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Orge </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 pois four.</a:t>
                      </a:r>
                    </a:p>
                  </a:txBody>
                  <a:tcPr marL="79178" marR="79178" marT="39589" marB="39589" anchor="c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Pois </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 ray-grass an.</a:t>
                      </a:r>
                    </a:p>
                  </a:txBody>
                  <a:tcPr marL="79178" marR="79178" marT="39589" marB="39589" anchor="c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Avoine</a:t>
                      </a:r>
                    </a:p>
                    <a:p>
                      <a:pPr algn="ctr"/>
                      <a:r>
                        <a:rPr lang="fr-CA" sz="1400" dirty="0"/>
                        <a:t> + tr. blanc</a:t>
                      </a:r>
                    </a:p>
                  </a:txBody>
                  <a:tcPr marL="79178" marR="79178" marT="39589" marB="39589" anchor="c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a:t>
                      </a:r>
                    </a:p>
                  </a:txBody>
                  <a:tcPr marL="79178" marR="79178" marT="39589" marB="39589" anchor="ctr">
                    <a:solidFill>
                      <a:schemeClr val="accent3">
                        <a:lumMod val="20000"/>
                        <a:lumOff val="80000"/>
                      </a:schemeClr>
                    </a:solidFill>
                  </a:tcPr>
                </a:tc>
                <a:tc>
                  <a:txBody>
                    <a:bodyPr/>
                    <a:lstStyle/>
                    <a:p>
                      <a:pPr algn="ctr"/>
                      <a:r>
                        <a:rPr lang="fr-CA" sz="1600" dirty="0"/>
                        <a:t>6</a:t>
                      </a:r>
                    </a:p>
                  </a:txBody>
                  <a:tcPr marL="79178" marR="79178" marT="39589" marB="39589" anchor="ctr">
                    <a:solidFill>
                      <a:schemeClr val="accent3">
                        <a:lumMod val="20000"/>
                        <a:lumOff val="80000"/>
                      </a:schemeClr>
                    </a:solidFill>
                  </a:tcPr>
                </a:tc>
                <a:tc>
                  <a:txBody>
                    <a:bodyPr/>
                    <a:lstStyle/>
                    <a:p>
                      <a:pPr algn="ctr"/>
                      <a:r>
                        <a:rPr lang="fr-CA" sz="1600" dirty="0"/>
                        <a:t>2</a:t>
                      </a:r>
                    </a:p>
                  </a:txBody>
                  <a:tcPr marL="79178" marR="79178" marT="39589" marB="39589" anchor="ctr">
                    <a:solidFill>
                      <a:schemeClr val="accent3">
                        <a:lumMod val="20000"/>
                        <a:lumOff val="80000"/>
                      </a:schemeClr>
                    </a:solidFill>
                  </a:tcPr>
                </a:tc>
                <a:tc>
                  <a:txBody>
                    <a:bodyPr/>
                    <a:lstStyle/>
                    <a:p>
                      <a:pPr algn="ctr"/>
                      <a:r>
                        <a:rPr lang="fr-CA" sz="1600" dirty="0"/>
                        <a:t>3</a:t>
                      </a:r>
                    </a:p>
                  </a:txBody>
                  <a:tcPr marL="79178" marR="79178" marT="39589" marB="39589" anchor="ctr">
                    <a:solidFill>
                      <a:schemeClr val="accent3">
                        <a:lumMod val="20000"/>
                        <a:lumOff val="80000"/>
                      </a:schemeClr>
                    </a:solidFill>
                  </a:tcPr>
                </a:tc>
                <a:extLst>
                  <a:ext uri="{0D108BD9-81ED-4DB2-BD59-A6C34878D82A}">
                    <a16:rowId xmlns:a16="http://schemas.microsoft.com/office/drawing/2014/main" val="2920486948"/>
                  </a:ext>
                </a:extLst>
              </a:tr>
              <a:tr h="549745">
                <a:tc>
                  <a:txBody>
                    <a:bodyPr/>
                    <a:lstStyle/>
                    <a:p>
                      <a:r>
                        <a:rPr lang="fr-CA" sz="1600" dirty="0"/>
                        <a:t>4a – Rotation #3</a:t>
                      </a:r>
                    </a:p>
                  </a:txBody>
                  <a:tcPr marL="79178" marR="79178" marT="39589" marB="39589"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Avoine (plante abri)</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 luzerne + fléole</a:t>
                      </a:r>
                    </a:p>
                  </a:txBody>
                  <a:tcPr marL="79178" marR="79178" marT="39589" marB="39589" anchor="ctr">
                    <a:solidFill>
                      <a:schemeClr val="accent6">
                        <a:lumMod val="60000"/>
                        <a:lumOff val="40000"/>
                      </a:schemeClr>
                    </a:solidFill>
                  </a:tcPr>
                </a:tc>
                <a:tc>
                  <a:txBody>
                    <a:bodyPr/>
                    <a:lstStyle/>
                    <a:p>
                      <a:pPr algn="ctr"/>
                      <a:r>
                        <a:rPr lang="fr-CA" sz="1400" dirty="0"/>
                        <a:t>Luzerne + fléole</a:t>
                      </a:r>
                    </a:p>
                  </a:txBody>
                  <a:tcPr marL="79178" marR="79178" marT="39589" marB="39589" anchor="ctr">
                    <a:solidFill>
                      <a:schemeClr val="accent6">
                        <a:lumMod val="60000"/>
                        <a:lumOff val="40000"/>
                      </a:schemeClr>
                    </a:solidFill>
                  </a:tcPr>
                </a:tc>
                <a:tc>
                  <a:txBody>
                    <a:bodyPr/>
                    <a:lstStyle/>
                    <a:p>
                      <a:pPr algn="ctr"/>
                      <a:r>
                        <a:rPr lang="fr-CA" sz="1400" dirty="0"/>
                        <a:t>Luzerne + fléole</a:t>
                      </a:r>
                    </a:p>
                  </a:txBody>
                  <a:tcPr marL="79178" marR="79178" marT="39589" marB="39589" anchor="ctr">
                    <a:solidFill>
                      <a:schemeClr val="accent6">
                        <a:lumMod val="60000"/>
                        <a:lumOff val="40000"/>
                      </a:schemeClr>
                    </a:solidFill>
                  </a:tcPr>
                </a:tc>
                <a:tc>
                  <a:txBody>
                    <a:bodyPr/>
                    <a:lstStyle/>
                    <a:p>
                      <a:pPr algn="ctr"/>
                      <a:r>
                        <a:rPr lang="fr-CA" sz="1400" dirty="0"/>
                        <a:t>…</a:t>
                      </a:r>
                    </a:p>
                  </a:txBody>
                  <a:tcPr marL="79178" marR="79178" marT="39589" marB="39589"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dirty="0"/>
                        <a:t>3</a:t>
                      </a:r>
                    </a:p>
                  </a:txBody>
                  <a:tcPr marL="79178" marR="79178" marT="39589" marB="39589"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dirty="0"/>
                        <a:t>1</a:t>
                      </a:r>
                    </a:p>
                  </a:txBody>
                  <a:tcPr marL="79178" marR="79178" marT="39589" marB="39589" anchor="c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dirty="0"/>
                        <a:t>3</a:t>
                      </a:r>
                    </a:p>
                  </a:txBody>
                  <a:tcPr marL="79178" marR="79178" marT="39589" marB="39589" anchor="ctr">
                    <a:solidFill>
                      <a:schemeClr val="accent6">
                        <a:lumMod val="60000"/>
                        <a:lumOff val="40000"/>
                      </a:schemeClr>
                    </a:solidFill>
                  </a:tcPr>
                </a:tc>
                <a:extLst>
                  <a:ext uri="{0D108BD9-81ED-4DB2-BD59-A6C34878D82A}">
                    <a16:rowId xmlns:a16="http://schemas.microsoft.com/office/drawing/2014/main" val="1026253043"/>
                  </a:ext>
                </a:extLst>
              </a:tr>
              <a:tr h="549745">
                <a:tc>
                  <a:txBody>
                    <a:bodyPr/>
                    <a:lstStyle/>
                    <a:p>
                      <a:r>
                        <a:rPr lang="fr-CA" sz="1600" dirty="0"/>
                        <a:t>4b - Rotation #3 ++</a:t>
                      </a:r>
                    </a:p>
                  </a:txBody>
                  <a:tcPr marL="79178" marR="79178" marT="39589" marB="39589"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Avoine (plante abri) + </a:t>
                      </a:r>
                      <a:r>
                        <a:rPr lang="fr-CA" sz="1400" dirty="0" err="1"/>
                        <a:t>luz</a:t>
                      </a:r>
                      <a:r>
                        <a:rPr lang="fr-CA" sz="1400" dirty="0"/>
                        <a:t>. + </a:t>
                      </a:r>
                      <a:r>
                        <a:rPr lang="fr-CA" sz="1400" dirty="0" err="1"/>
                        <a:t>flé</a:t>
                      </a:r>
                      <a:r>
                        <a:rPr lang="fr-CA" sz="1400" dirty="0"/>
                        <a:t>. + </a:t>
                      </a:r>
                      <a:r>
                        <a:rPr lang="fr-CA" sz="1400" dirty="0" err="1"/>
                        <a:t>fét</a:t>
                      </a:r>
                      <a:r>
                        <a:rPr lang="fr-CA" sz="1400" dirty="0"/>
                        <a:t>. + bro.</a:t>
                      </a:r>
                    </a:p>
                  </a:txBody>
                  <a:tcPr marL="79178" marR="79178" marT="39589" marB="39589"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Luzerne + fléole + fétuque + brome</a:t>
                      </a:r>
                    </a:p>
                  </a:txBody>
                  <a:tcPr marL="79178" marR="79178" marT="39589" marB="39589"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Luzerne + fléole + fétuque + brome</a:t>
                      </a:r>
                    </a:p>
                  </a:txBody>
                  <a:tcPr marL="79178" marR="79178" marT="39589" marB="39589"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dirty="0"/>
                        <a:t>…</a:t>
                      </a:r>
                    </a:p>
                  </a:txBody>
                  <a:tcPr marL="79178" marR="79178" marT="39589" marB="39589"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dirty="0"/>
                        <a:t>5</a:t>
                      </a:r>
                    </a:p>
                  </a:txBody>
                  <a:tcPr marL="79178" marR="79178" marT="39589" marB="39589"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dirty="0"/>
                        <a:t>1</a:t>
                      </a:r>
                    </a:p>
                  </a:txBody>
                  <a:tcPr marL="79178" marR="79178" marT="39589" marB="39589"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dirty="0"/>
                        <a:t>3</a:t>
                      </a:r>
                    </a:p>
                  </a:txBody>
                  <a:tcPr marL="79178" marR="79178" marT="39589" marB="39589" anchor="ctr">
                    <a:solidFill>
                      <a:schemeClr val="accent6">
                        <a:lumMod val="20000"/>
                        <a:lumOff val="80000"/>
                      </a:schemeClr>
                    </a:solidFill>
                  </a:tcPr>
                </a:tc>
                <a:extLst>
                  <a:ext uri="{0D108BD9-81ED-4DB2-BD59-A6C34878D82A}">
                    <a16:rowId xmlns:a16="http://schemas.microsoft.com/office/drawing/2014/main" val="1049726282"/>
                  </a:ext>
                </a:extLst>
              </a:tr>
            </a:tbl>
          </a:graphicData>
        </a:graphic>
      </p:graphicFrame>
      <p:sp>
        <p:nvSpPr>
          <p:cNvPr id="3" name="ZoneTexte 2">
            <a:extLst>
              <a:ext uri="{FF2B5EF4-FFF2-40B4-BE49-F238E27FC236}">
                <a16:creationId xmlns:a16="http://schemas.microsoft.com/office/drawing/2014/main" id="{95F81F88-3AD1-CB73-985C-DE52F93577D1}"/>
              </a:ext>
            </a:extLst>
          </p:cNvPr>
          <p:cNvSpPr txBox="1"/>
          <p:nvPr/>
        </p:nvSpPr>
        <p:spPr>
          <a:xfrm>
            <a:off x="2387024" y="101820"/>
            <a:ext cx="7965129" cy="523220"/>
          </a:xfrm>
          <a:prstGeom prst="rect">
            <a:avLst/>
          </a:prstGeom>
          <a:noFill/>
        </p:spPr>
        <p:txBody>
          <a:bodyPr wrap="none" rtlCol="0">
            <a:spAutoFit/>
          </a:bodyPr>
          <a:lstStyle/>
          <a:p>
            <a:r>
              <a:rPr lang="fr-CA" sz="2800" b="1" dirty="0"/>
              <a:t>Description du projet « Services écosystémiques … »</a:t>
            </a:r>
          </a:p>
        </p:txBody>
      </p:sp>
      <p:sp>
        <p:nvSpPr>
          <p:cNvPr id="7" name="ZoneTexte 6">
            <a:extLst>
              <a:ext uri="{FF2B5EF4-FFF2-40B4-BE49-F238E27FC236}">
                <a16:creationId xmlns:a16="http://schemas.microsoft.com/office/drawing/2014/main" id="{7B1D295B-62DD-3862-A28F-D6D858821CB1}"/>
              </a:ext>
            </a:extLst>
          </p:cNvPr>
          <p:cNvSpPr txBox="1"/>
          <p:nvPr/>
        </p:nvSpPr>
        <p:spPr>
          <a:xfrm>
            <a:off x="1324228" y="724217"/>
            <a:ext cx="10091906" cy="830997"/>
          </a:xfrm>
          <a:prstGeom prst="rect">
            <a:avLst/>
          </a:prstGeom>
          <a:noFill/>
        </p:spPr>
        <p:txBody>
          <a:bodyPr wrap="square">
            <a:spAutoFit/>
          </a:bodyPr>
          <a:lstStyle/>
          <a:p>
            <a:pPr algn="just">
              <a:spcBef>
                <a:spcPts val="520"/>
              </a:spcBef>
            </a:pPr>
            <a:r>
              <a:rPr lang="fr-CA" sz="2400" b="1" dirty="0">
                <a:latin typeface="Calibri" panose="020F0502020204030204" pitchFamily="34" charset="0"/>
                <a:ea typeface="Calibri" panose="020F0502020204030204" pitchFamily="34" charset="0"/>
                <a:cs typeface="Times New Roman" panose="02020603050405020304" pitchFamily="18" charset="0"/>
              </a:rPr>
              <a:t>(OG 3) Mesurer les impacts de la remise en culture d’une friche herbacée sur la production de services écosystémiques selon différents systèmes de culture</a:t>
            </a:r>
          </a:p>
        </p:txBody>
      </p:sp>
    </p:spTree>
    <p:extLst>
      <p:ext uri="{BB962C8B-B14F-4D97-AF65-F5344CB8AC3E}">
        <p14:creationId xmlns:p14="http://schemas.microsoft.com/office/powerpoint/2010/main" val="357325021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8D8DE10-AC66-4645-B9F7-4E8631804FB2}"/>
              </a:ext>
            </a:extLst>
          </p:cNvPr>
          <p:cNvSpPr txBox="1"/>
          <p:nvPr/>
        </p:nvSpPr>
        <p:spPr>
          <a:xfrm>
            <a:off x="1062625" y="861537"/>
            <a:ext cx="10636317" cy="830997"/>
          </a:xfrm>
          <a:prstGeom prst="rect">
            <a:avLst/>
          </a:prstGeom>
          <a:noFill/>
        </p:spPr>
        <p:txBody>
          <a:bodyPr wrap="square">
            <a:spAutoFit/>
          </a:bodyPr>
          <a:lstStyle/>
          <a:p>
            <a:r>
              <a:rPr lang="fr-CA" sz="2400" b="1" dirty="0">
                <a:latin typeface="Calibri" panose="020F0502020204030204" pitchFamily="34" charset="0"/>
                <a:ea typeface="Calibri" panose="020F0502020204030204" pitchFamily="34" charset="0"/>
                <a:cs typeface="Times New Roman" panose="02020603050405020304" pitchFamily="18" charset="0"/>
              </a:rPr>
              <a:t>(OG 4) É</a:t>
            </a:r>
            <a:r>
              <a:rPr lang="fr-CA" sz="2400" b="1" dirty="0"/>
              <a:t>valuer les coûts, les marges et la valeur économique des services rendus par les pratiques (OG 2 et 3) et usages (OG 1) étudiés</a:t>
            </a:r>
          </a:p>
        </p:txBody>
      </p:sp>
      <p:sp>
        <p:nvSpPr>
          <p:cNvPr id="7" name="ZoneTexte 6">
            <a:extLst>
              <a:ext uri="{FF2B5EF4-FFF2-40B4-BE49-F238E27FC236}">
                <a16:creationId xmlns:a16="http://schemas.microsoft.com/office/drawing/2014/main" id="{2BB10170-95AA-44C0-838D-3AB0C55D8212}"/>
              </a:ext>
            </a:extLst>
          </p:cNvPr>
          <p:cNvSpPr txBox="1"/>
          <p:nvPr/>
        </p:nvSpPr>
        <p:spPr>
          <a:xfrm>
            <a:off x="1062625" y="1684654"/>
            <a:ext cx="10734928" cy="830997"/>
          </a:xfrm>
          <a:prstGeom prst="rect">
            <a:avLst/>
          </a:prstGeom>
          <a:noFill/>
        </p:spPr>
        <p:txBody>
          <a:bodyPr wrap="square">
            <a:spAutoFit/>
          </a:bodyPr>
          <a:lstStyle/>
          <a:p>
            <a:r>
              <a:rPr lang="fr-CA" sz="2400" b="1" dirty="0">
                <a:latin typeface="Calibri" panose="020F0502020204030204" pitchFamily="34" charset="0"/>
                <a:ea typeface="Calibri" panose="020F0502020204030204" pitchFamily="34" charset="0"/>
                <a:cs typeface="Times New Roman" panose="02020603050405020304" pitchFamily="18" charset="0"/>
              </a:rPr>
              <a:t>(OG 5) Mettre en valeur les données existantes et recueillies pour modéliser l'impact des pratiques et des usages sur la santé des sols et la biodiversité</a:t>
            </a:r>
            <a:endParaRPr lang="fr-CA" sz="2400" b="1" dirty="0"/>
          </a:p>
        </p:txBody>
      </p:sp>
      <p:sp>
        <p:nvSpPr>
          <p:cNvPr id="25" name="ZoneTexte 24">
            <a:extLst>
              <a:ext uri="{FF2B5EF4-FFF2-40B4-BE49-F238E27FC236}">
                <a16:creationId xmlns:a16="http://schemas.microsoft.com/office/drawing/2014/main" id="{D671823D-203A-4D08-8692-8FA464009469}"/>
              </a:ext>
            </a:extLst>
          </p:cNvPr>
          <p:cNvSpPr txBox="1"/>
          <p:nvPr/>
        </p:nvSpPr>
        <p:spPr>
          <a:xfrm rot="16200000">
            <a:off x="9891551" y="4673139"/>
            <a:ext cx="4090863" cy="278859"/>
          </a:xfrm>
          <a:prstGeom prst="rect">
            <a:avLst/>
          </a:prstGeom>
          <a:noFill/>
        </p:spPr>
        <p:txBody>
          <a:bodyPr wrap="none" rtlCol="0">
            <a:spAutoFit/>
          </a:bodyPr>
          <a:lstStyle/>
          <a:p>
            <a:r>
              <a:rPr lang="fr-CA" sz="1212" dirty="0"/>
              <a:t>Source: RNC 2021 [en ligne] http://planthardiness.gc.ca/?m=1</a:t>
            </a:r>
          </a:p>
        </p:txBody>
      </p:sp>
      <p:sp>
        <p:nvSpPr>
          <p:cNvPr id="2" name="ZoneTexte 1">
            <a:extLst>
              <a:ext uri="{FF2B5EF4-FFF2-40B4-BE49-F238E27FC236}">
                <a16:creationId xmlns:a16="http://schemas.microsoft.com/office/drawing/2014/main" id="{2677CCC1-83F8-2BD5-9D08-405C3F0F2CC0}"/>
              </a:ext>
            </a:extLst>
          </p:cNvPr>
          <p:cNvSpPr txBox="1"/>
          <p:nvPr/>
        </p:nvSpPr>
        <p:spPr>
          <a:xfrm>
            <a:off x="2387024" y="101820"/>
            <a:ext cx="7965129" cy="523220"/>
          </a:xfrm>
          <a:prstGeom prst="rect">
            <a:avLst/>
          </a:prstGeom>
          <a:noFill/>
        </p:spPr>
        <p:txBody>
          <a:bodyPr wrap="none" rtlCol="0">
            <a:spAutoFit/>
          </a:bodyPr>
          <a:lstStyle/>
          <a:p>
            <a:r>
              <a:rPr lang="fr-CA" sz="2800" b="1" dirty="0"/>
              <a:t>Description du projet « Services écosystémiques … »</a:t>
            </a:r>
          </a:p>
        </p:txBody>
      </p:sp>
      <p:pic>
        <p:nvPicPr>
          <p:cNvPr id="3" name="Image 2">
            <a:extLst>
              <a:ext uri="{FF2B5EF4-FFF2-40B4-BE49-F238E27FC236}">
                <a16:creationId xmlns:a16="http://schemas.microsoft.com/office/drawing/2014/main" id="{C36CA3E1-7793-9AA9-F7BF-B44B00BB3C14}"/>
              </a:ext>
            </a:extLst>
          </p:cNvPr>
          <p:cNvPicPr>
            <a:picLocks noChangeAspect="1"/>
          </p:cNvPicPr>
          <p:nvPr/>
        </p:nvPicPr>
        <p:blipFill>
          <a:blip r:embed="rId2"/>
          <a:stretch>
            <a:fillRect/>
          </a:stretch>
        </p:blipFill>
        <p:spPr>
          <a:xfrm>
            <a:off x="1688091" y="2515651"/>
            <a:ext cx="8754241" cy="4240529"/>
          </a:xfrm>
          <a:prstGeom prst="rect">
            <a:avLst/>
          </a:prstGeom>
        </p:spPr>
      </p:pic>
    </p:spTree>
    <p:extLst>
      <p:ext uri="{BB962C8B-B14F-4D97-AF65-F5344CB8AC3E}">
        <p14:creationId xmlns:p14="http://schemas.microsoft.com/office/powerpoint/2010/main" val="170528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94C9C7D4-4D72-4EA8-BF90-33613EF8C815}"/>
              </a:ext>
            </a:extLst>
          </p:cNvPr>
          <p:cNvSpPr txBox="1"/>
          <p:nvPr/>
        </p:nvSpPr>
        <p:spPr>
          <a:xfrm>
            <a:off x="719149" y="2543387"/>
            <a:ext cx="4927567" cy="3416320"/>
          </a:xfrm>
          <a:prstGeom prst="rect">
            <a:avLst/>
          </a:prstGeom>
          <a:noFill/>
        </p:spPr>
        <p:txBody>
          <a:bodyPr wrap="none" rtlCol="0">
            <a:spAutoFit/>
          </a:bodyPr>
          <a:lstStyle/>
          <a:p>
            <a:r>
              <a:rPr lang="fr-CA" sz="2400" dirty="0"/>
              <a:t>PhD 1: Santé des sols (Sendy - UQAT)</a:t>
            </a:r>
          </a:p>
          <a:p>
            <a:endParaRPr lang="fr-CA" sz="2400" dirty="0"/>
          </a:p>
          <a:p>
            <a:r>
              <a:rPr lang="fr-CA" sz="2400" dirty="0"/>
              <a:t>PhD 2: Biodiversité (À recruter)</a:t>
            </a:r>
          </a:p>
          <a:p>
            <a:endParaRPr lang="fr-CA" sz="2400" dirty="0"/>
          </a:p>
          <a:p>
            <a:r>
              <a:rPr lang="fr-CA" sz="2400" dirty="0"/>
              <a:t>PhD 3: Microbiome (Emmy – INRS)</a:t>
            </a:r>
          </a:p>
          <a:p>
            <a:endParaRPr lang="fr-CA" sz="2400" dirty="0"/>
          </a:p>
          <a:p>
            <a:r>
              <a:rPr lang="fr-CA" sz="2400" dirty="0"/>
              <a:t>PhD 4: Agroéconomie (Thierry – UQO)</a:t>
            </a:r>
          </a:p>
          <a:p>
            <a:endParaRPr lang="fr-CA" sz="2400" dirty="0"/>
          </a:p>
          <a:p>
            <a:r>
              <a:rPr lang="fr-CA" sz="2400" dirty="0"/>
              <a:t>PhD 5: Modélisation (Mahefa – UQAT)</a:t>
            </a:r>
          </a:p>
        </p:txBody>
      </p:sp>
      <p:sp>
        <p:nvSpPr>
          <p:cNvPr id="22" name="ZoneTexte 21">
            <a:extLst>
              <a:ext uri="{FF2B5EF4-FFF2-40B4-BE49-F238E27FC236}">
                <a16:creationId xmlns:a16="http://schemas.microsoft.com/office/drawing/2014/main" id="{2733D2CF-F83C-4F9C-A005-A0E9C2794630}"/>
              </a:ext>
            </a:extLst>
          </p:cNvPr>
          <p:cNvSpPr txBox="1"/>
          <p:nvPr/>
        </p:nvSpPr>
        <p:spPr>
          <a:xfrm>
            <a:off x="1070386" y="984027"/>
            <a:ext cx="11232777" cy="461665"/>
          </a:xfrm>
          <a:prstGeom prst="rect">
            <a:avLst/>
          </a:prstGeom>
          <a:noFill/>
        </p:spPr>
        <p:txBody>
          <a:bodyPr wrap="square" rtlCol="0">
            <a:spAutoFit/>
          </a:bodyPr>
          <a:lstStyle/>
          <a:p>
            <a:pPr marL="342900" indent="-342900">
              <a:buFont typeface="Wingdings" panose="05000000000000000000" pitchFamily="2" charset="2"/>
              <a:buChar char="Ø"/>
            </a:pPr>
            <a:r>
              <a:rPr lang="fr-CA" sz="2400" b="1" dirty="0"/>
              <a:t>5 thèses de doctorat, approche transversale, tous et toutes travaillent ensemble</a:t>
            </a:r>
          </a:p>
        </p:txBody>
      </p:sp>
      <p:sp>
        <p:nvSpPr>
          <p:cNvPr id="2" name="ZoneTexte 1">
            <a:extLst>
              <a:ext uri="{FF2B5EF4-FFF2-40B4-BE49-F238E27FC236}">
                <a16:creationId xmlns:a16="http://schemas.microsoft.com/office/drawing/2014/main" id="{27FD6B63-94E3-5D17-EAB0-F6A6E337AC52}"/>
              </a:ext>
            </a:extLst>
          </p:cNvPr>
          <p:cNvSpPr txBox="1"/>
          <p:nvPr/>
        </p:nvSpPr>
        <p:spPr>
          <a:xfrm>
            <a:off x="5321813" y="89878"/>
            <a:ext cx="1730282" cy="523220"/>
          </a:xfrm>
          <a:prstGeom prst="rect">
            <a:avLst/>
          </a:prstGeom>
          <a:noFill/>
        </p:spPr>
        <p:txBody>
          <a:bodyPr wrap="none" rtlCol="0">
            <a:spAutoFit/>
          </a:bodyPr>
          <a:lstStyle/>
          <a:p>
            <a:r>
              <a:rPr lang="fr-CA" sz="2800" b="1" dirty="0"/>
              <a:t>Formation</a:t>
            </a:r>
          </a:p>
        </p:txBody>
      </p:sp>
      <p:pic>
        <p:nvPicPr>
          <p:cNvPr id="3" name="Image 2">
            <a:extLst>
              <a:ext uri="{FF2B5EF4-FFF2-40B4-BE49-F238E27FC236}">
                <a16:creationId xmlns:a16="http://schemas.microsoft.com/office/drawing/2014/main" id="{D4B682D3-07CD-0196-52BF-70397B34BB15}"/>
              </a:ext>
            </a:extLst>
          </p:cNvPr>
          <p:cNvPicPr>
            <a:picLocks noChangeAspect="1"/>
          </p:cNvPicPr>
          <p:nvPr/>
        </p:nvPicPr>
        <p:blipFill>
          <a:blip r:embed="rId2"/>
          <a:stretch>
            <a:fillRect/>
          </a:stretch>
        </p:blipFill>
        <p:spPr>
          <a:xfrm>
            <a:off x="5560726" y="1657702"/>
            <a:ext cx="6510160" cy="4450401"/>
          </a:xfrm>
          <a:prstGeom prst="rect">
            <a:avLst/>
          </a:prstGeom>
        </p:spPr>
      </p:pic>
    </p:spTree>
    <p:extLst>
      <p:ext uri="{BB962C8B-B14F-4D97-AF65-F5344CB8AC3E}">
        <p14:creationId xmlns:p14="http://schemas.microsoft.com/office/powerpoint/2010/main" val="1208059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FF4B46A8-561C-B911-5FBD-94203F584540}"/>
              </a:ext>
            </a:extLst>
          </p:cNvPr>
          <p:cNvSpPr txBox="1"/>
          <p:nvPr/>
        </p:nvSpPr>
        <p:spPr>
          <a:xfrm>
            <a:off x="5321813" y="89878"/>
            <a:ext cx="1240917" cy="523220"/>
          </a:xfrm>
          <a:prstGeom prst="rect">
            <a:avLst/>
          </a:prstGeom>
          <a:noFill/>
        </p:spPr>
        <p:txBody>
          <a:bodyPr wrap="none" rtlCol="0">
            <a:spAutoFit/>
          </a:bodyPr>
          <a:lstStyle/>
          <a:p>
            <a:r>
              <a:rPr lang="fr-CA" sz="2800" b="1" dirty="0"/>
              <a:t>À venir</a:t>
            </a:r>
          </a:p>
        </p:txBody>
      </p:sp>
      <p:sp>
        <p:nvSpPr>
          <p:cNvPr id="5" name="ZoneTexte 4">
            <a:extLst>
              <a:ext uri="{FF2B5EF4-FFF2-40B4-BE49-F238E27FC236}">
                <a16:creationId xmlns:a16="http://schemas.microsoft.com/office/drawing/2014/main" id="{E5BC8838-BC63-B4C1-BD57-09A64424E630}"/>
              </a:ext>
            </a:extLst>
          </p:cNvPr>
          <p:cNvSpPr txBox="1"/>
          <p:nvPr/>
        </p:nvSpPr>
        <p:spPr>
          <a:xfrm>
            <a:off x="396881" y="1514318"/>
            <a:ext cx="7419701" cy="461665"/>
          </a:xfrm>
          <a:prstGeom prst="rect">
            <a:avLst/>
          </a:prstGeom>
          <a:noFill/>
        </p:spPr>
        <p:txBody>
          <a:bodyPr wrap="square" rtlCol="0">
            <a:spAutoFit/>
          </a:bodyPr>
          <a:lstStyle/>
          <a:p>
            <a:pPr marL="342900" indent="-342900">
              <a:buFont typeface="Wingdings" panose="05000000000000000000" pitchFamily="2" charset="2"/>
              <a:buChar char="Ø"/>
            </a:pPr>
            <a:r>
              <a:rPr lang="fr-CA" sz="2400" dirty="0"/>
              <a:t>Début/suite des travaux sur le terrain l’été prochain</a:t>
            </a:r>
          </a:p>
        </p:txBody>
      </p:sp>
      <p:sp>
        <p:nvSpPr>
          <p:cNvPr id="6" name="ZoneTexte 5">
            <a:extLst>
              <a:ext uri="{FF2B5EF4-FFF2-40B4-BE49-F238E27FC236}">
                <a16:creationId xmlns:a16="http://schemas.microsoft.com/office/drawing/2014/main" id="{707F8706-CD5A-B0E5-254E-8632E848B975}"/>
              </a:ext>
            </a:extLst>
          </p:cNvPr>
          <p:cNvSpPr txBox="1"/>
          <p:nvPr/>
        </p:nvSpPr>
        <p:spPr>
          <a:xfrm>
            <a:off x="396881" y="3499652"/>
            <a:ext cx="10506250" cy="461665"/>
          </a:xfrm>
          <a:prstGeom prst="rect">
            <a:avLst/>
          </a:prstGeom>
          <a:noFill/>
        </p:spPr>
        <p:txBody>
          <a:bodyPr wrap="square" rtlCol="0">
            <a:spAutoFit/>
          </a:bodyPr>
          <a:lstStyle/>
          <a:p>
            <a:pPr marL="342900" indent="-342900">
              <a:buFont typeface="Wingdings" panose="05000000000000000000" pitchFamily="2" charset="2"/>
              <a:buChar char="Ø"/>
            </a:pPr>
            <a:r>
              <a:rPr lang="fr-CA" sz="2400" dirty="0"/>
              <a:t>Résultats (éventuellement): activités de diffusion au-delà des frontières de l’A.-T. </a:t>
            </a:r>
          </a:p>
        </p:txBody>
      </p:sp>
      <p:sp>
        <p:nvSpPr>
          <p:cNvPr id="7" name="ZoneTexte 6">
            <a:extLst>
              <a:ext uri="{FF2B5EF4-FFF2-40B4-BE49-F238E27FC236}">
                <a16:creationId xmlns:a16="http://schemas.microsoft.com/office/drawing/2014/main" id="{31626965-B118-9B94-F298-30179515AE4D}"/>
              </a:ext>
            </a:extLst>
          </p:cNvPr>
          <p:cNvSpPr txBox="1"/>
          <p:nvPr/>
        </p:nvSpPr>
        <p:spPr>
          <a:xfrm>
            <a:off x="396881" y="2467044"/>
            <a:ext cx="10920548" cy="461665"/>
          </a:xfrm>
          <a:prstGeom prst="rect">
            <a:avLst/>
          </a:prstGeom>
          <a:noFill/>
        </p:spPr>
        <p:txBody>
          <a:bodyPr wrap="square" rtlCol="0">
            <a:spAutoFit/>
          </a:bodyPr>
          <a:lstStyle/>
          <a:p>
            <a:pPr marL="342900" indent="-342900">
              <a:buFont typeface="Wingdings" panose="05000000000000000000" pitchFamily="2" charset="2"/>
              <a:buChar char="Ø"/>
            </a:pPr>
            <a:r>
              <a:rPr lang="fr-CA" sz="2400" dirty="0"/>
              <a:t>Poursuite du recrutement pour compléter l’équipe (Thèses ? Postdocs ? Stagiaires? )</a:t>
            </a:r>
          </a:p>
        </p:txBody>
      </p:sp>
      <p:sp>
        <p:nvSpPr>
          <p:cNvPr id="8" name="ZoneTexte 7">
            <a:extLst>
              <a:ext uri="{FF2B5EF4-FFF2-40B4-BE49-F238E27FC236}">
                <a16:creationId xmlns:a16="http://schemas.microsoft.com/office/drawing/2014/main" id="{06CEE8EF-2C09-15E1-5851-E9302C837DA8}"/>
              </a:ext>
            </a:extLst>
          </p:cNvPr>
          <p:cNvSpPr txBox="1"/>
          <p:nvPr/>
        </p:nvSpPr>
        <p:spPr>
          <a:xfrm>
            <a:off x="396881" y="4619138"/>
            <a:ext cx="10506250" cy="461665"/>
          </a:xfrm>
          <a:prstGeom prst="rect">
            <a:avLst/>
          </a:prstGeom>
          <a:noFill/>
        </p:spPr>
        <p:txBody>
          <a:bodyPr wrap="square" rtlCol="0">
            <a:spAutoFit/>
          </a:bodyPr>
          <a:lstStyle/>
          <a:p>
            <a:pPr marL="342900" indent="-342900">
              <a:buFont typeface="Wingdings" panose="05000000000000000000" pitchFamily="2" charset="2"/>
              <a:buChar char="Ø"/>
            </a:pPr>
            <a:r>
              <a:rPr lang="fr-CA" sz="2400" dirty="0"/>
              <a:t>Prochaines étapes – suivis à long terme (dispositif expérimental #3)</a:t>
            </a:r>
          </a:p>
        </p:txBody>
      </p:sp>
    </p:spTree>
    <p:extLst>
      <p:ext uri="{BB962C8B-B14F-4D97-AF65-F5344CB8AC3E}">
        <p14:creationId xmlns:p14="http://schemas.microsoft.com/office/powerpoint/2010/main" val="351343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CE3C47-39D1-4084-AA98-B0D697275ED0}"/>
              </a:ext>
            </a:extLst>
          </p:cNvPr>
          <p:cNvSpPr txBox="1"/>
          <p:nvPr/>
        </p:nvSpPr>
        <p:spPr>
          <a:xfrm>
            <a:off x="6914480" y="4753973"/>
            <a:ext cx="5119542" cy="1354217"/>
          </a:xfrm>
          <a:prstGeom prst="rect">
            <a:avLst/>
          </a:prstGeom>
          <a:noFill/>
        </p:spPr>
        <p:txBody>
          <a:bodyPr wrap="none" rtlCol="0">
            <a:spAutoFit/>
          </a:bodyPr>
          <a:lstStyle/>
          <a:p>
            <a:pPr algn="r"/>
            <a:r>
              <a:rPr lang="fr-CA" sz="2800" b="1" dirty="0"/>
              <a:t>Vincent Poirier, PhD</a:t>
            </a:r>
          </a:p>
          <a:p>
            <a:pPr algn="r"/>
            <a:r>
              <a:rPr lang="fr-CA" dirty="0"/>
              <a:t>Professeur en sciences du sol</a:t>
            </a:r>
          </a:p>
          <a:p>
            <a:pPr algn="r"/>
            <a:r>
              <a:rPr lang="fr-CA" dirty="0"/>
              <a:t>Unité de recherche en agriculture et agroalimentaire</a:t>
            </a:r>
          </a:p>
          <a:p>
            <a:pPr algn="r"/>
            <a:r>
              <a:rPr lang="fr-CA" dirty="0"/>
              <a:t>Université du Québec en Abitibi-Témiscamingue</a:t>
            </a:r>
          </a:p>
        </p:txBody>
      </p:sp>
      <p:sp>
        <p:nvSpPr>
          <p:cNvPr id="4" name="ZoneTexte 3">
            <a:extLst>
              <a:ext uri="{FF2B5EF4-FFF2-40B4-BE49-F238E27FC236}">
                <a16:creationId xmlns:a16="http://schemas.microsoft.com/office/drawing/2014/main" id="{8317B212-99F6-429B-41F8-2DF50F0BC333}"/>
              </a:ext>
            </a:extLst>
          </p:cNvPr>
          <p:cNvSpPr txBox="1"/>
          <p:nvPr/>
        </p:nvSpPr>
        <p:spPr>
          <a:xfrm>
            <a:off x="4218242" y="2459504"/>
            <a:ext cx="3755516" cy="1938992"/>
          </a:xfrm>
          <a:prstGeom prst="rect">
            <a:avLst/>
          </a:prstGeom>
          <a:noFill/>
        </p:spPr>
        <p:txBody>
          <a:bodyPr wrap="none" rtlCol="0">
            <a:spAutoFit/>
          </a:bodyPr>
          <a:lstStyle/>
          <a:p>
            <a:pPr algn="ctr"/>
            <a:r>
              <a:rPr lang="fr-CA" sz="6000" b="1" dirty="0"/>
              <a:t>Merci !</a:t>
            </a:r>
          </a:p>
          <a:p>
            <a:pPr algn="ctr"/>
            <a:r>
              <a:rPr lang="fr-CA" sz="6000" b="1" dirty="0"/>
              <a:t>Questions?</a:t>
            </a:r>
            <a:endParaRPr lang="fr-CA" sz="4400" dirty="0"/>
          </a:p>
        </p:txBody>
      </p:sp>
      <p:sp>
        <p:nvSpPr>
          <p:cNvPr id="5" name="ZoneTexte 4">
            <a:extLst>
              <a:ext uri="{FF2B5EF4-FFF2-40B4-BE49-F238E27FC236}">
                <a16:creationId xmlns:a16="http://schemas.microsoft.com/office/drawing/2014/main" id="{81C84DE4-985F-8FCF-0AA1-C44336EB78E8}"/>
              </a:ext>
            </a:extLst>
          </p:cNvPr>
          <p:cNvSpPr txBox="1"/>
          <p:nvPr/>
        </p:nvSpPr>
        <p:spPr>
          <a:xfrm>
            <a:off x="1295398" y="749810"/>
            <a:ext cx="10065079" cy="1077218"/>
          </a:xfrm>
          <a:prstGeom prst="rect">
            <a:avLst/>
          </a:prstGeom>
          <a:noFill/>
        </p:spPr>
        <p:txBody>
          <a:bodyPr wrap="square" rtlCol="0">
            <a:spAutoFit/>
          </a:bodyPr>
          <a:lstStyle/>
          <a:p>
            <a:pPr algn="ctr"/>
            <a:r>
              <a:rPr lang="fr-CA" sz="3200" b="1" dirty="0">
                <a:latin typeface="Calibri" panose="020F0502020204030204" pitchFamily="34" charset="0"/>
                <a:ea typeface="Calibri" panose="020F0502020204030204" pitchFamily="34" charset="0"/>
                <a:cs typeface="Times New Roman" panose="02020603050405020304" pitchFamily="18" charset="0"/>
              </a:rPr>
              <a:t>Services écosystémiques en grandes cultures biologiques: Quels potentiels dans les régions périphériques?</a:t>
            </a:r>
            <a:endParaRPr lang="fr-CA" sz="3200" dirty="0"/>
          </a:p>
        </p:txBody>
      </p:sp>
      <p:pic>
        <p:nvPicPr>
          <p:cNvPr id="6" name="Image 5">
            <a:extLst>
              <a:ext uri="{FF2B5EF4-FFF2-40B4-BE49-F238E27FC236}">
                <a16:creationId xmlns:a16="http://schemas.microsoft.com/office/drawing/2014/main" id="{928D9AB0-A527-5A00-CDBD-B8968A073B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4198" y="6227856"/>
            <a:ext cx="2255620" cy="537554"/>
          </a:xfrm>
          <a:prstGeom prst="rect">
            <a:avLst/>
          </a:prstGeom>
        </p:spPr>
      </p:pic>
    </p:spTree>
    <p:extLst>
      <p:ext uri="{BB962C8B-B14F-4D97-AF65-F5344CB8AC3E}">
        <p14:creationId xmlns:p14="http://schemas.microsoft.com/office/powerpoint/2010/main" val="301145211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1857</TotalTime>
  <Words>1610</Words>
  <Application>Microsoft Office PowerPoint</Application>
  <PresentationFormat>Grand écran</PresentationFormat>
  <Paragraphs>284</Paragraphs>
  <Slides>13</Slides>
  <Notes>6</Notes>
  <HiddenSlides>1</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13</vt:i4>
      </vt:variant>
    </vt:vector>
  </HeadingPairs>
  <TitlesOfParts>
    <vt:vector size="18" baseType="lpstr">
      <vt:lpstr>Arial</vt:lpstr>
      <vt:lpstr>Calibri</vt:lpstr>
      <vt:lpstr>Calibri Light</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Poirier, Vincent</dc:creator>
  <cp:lastModifiedBy>Thérèse Grenier</cp:lastModifiedBy>
  <cp:revision>37</cp:revision>
  <dcterms:created xsi:type="dcterms:W3CDTF">2022-01-14T21:34:14Z</dcterms:created>
  <dcterms:modified xsi:type="dcterms:W3CDTF">2023-03-30T00:37:10Z</dcterms:modified>
</cp:coreProperties>
</file>