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3"/>
  </p:sldMasterIdLst>
  <p:notesMasterIdLst>
    <p:notesMasterId r:id="rId19"/>
  </p:notesMasterIdLst>
  <p:sldIdLst>
    <p:sldId id="256" r:id="rId4"/>
    <p:sldId id="270" r:id="rId5"/>
    <p:sldId id="284" r:id="rId6"/>
    <p:sldId id="296" r:id="rId7"/>
    <p:sldId id="297" r:id="rId8"/>
    <p:sldId id="374" r:id="rId9"/>
    <p:sldId id="295" r:id="rId10"/>
    <p:sldId id="378" r:id="rId11"/>
    <p:sldId id="379" r:id="rId12"/>
    <p:sldId id="381" r:id="rId13"/>
    <p:sldId id="380" r:id="rId14"/>
    <p:sldId id="286" r:id="rId15"/>
    <p:sldId id="257" r:id="rId16"/>
    <p:sldId id="288" r:id="rId17"/>
    <p:sldId id="269"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plante Mathieu (DRATNQ) (Rouyn-Noranda)" initials="LM((N" lastIdx="1" clrIdx="0">
    <p:extLst>
      <p:ext uri="{19B8F6BF-5375-455C-9EA6-DF929625EA0E}">
        <p15:presenceInfo xmlns:p15="http://schemas.microsoft.com/office/powerpoint/2012/main" userId="S::Mathieu.Laplante@mapaq.gouv.qc.ca::83f4bf3d-e461-491c-ad59-63550a1ca2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A326E7-C23B-4559-A69C-C72042667FF3}" v="1" dt="2023-03-30T00:42:07.229"/>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623" autoAdjust="0"/>
    <p:restoredTop sz="96357" autoAdjust="0"/>
  </p:normalViewPr>
  <p:slideViewPr>
    <p:cSldViewPr snapToGrid="0" snapToObjects="1">
      <p:cViewPr varScale="1">
        <p:scale>
          <a:sx n="70" d="100"/>
          <a:sy n="70" d="100"/>
        </p:scale>
        <p:origin x="1098" y="60"/>
      </p:cViewPr>
      <p:guideLst>
        <p:guide orient="horz" pos="2160"/>
        <p:guide pos="2880"/>
      </p:guideLst>
    </p:cSldViewPr>
  </p:slideViewPr>
  <p:outlineViewPr>
    <p:cViewPr>
      <p:scale>
        <a:sx n="33" d="100"/>
        <a:sy n="33" d="100"/>
      </p:scale>
      <p:origin x="0" y="6730"/>
    </p:cViewPr>
  </p:outlineViewPr>
  <p:notesTextViewPr>
    <p:cViewPr>
      <p:scale>
        <a:sx n="3" d="2"/>
        <a:sy n="3" d="2"/>
      </p:scale>
      <p:origin x="0" y="0"/>
    </p:cViewPr>
  </p:notesTextViewPr>
  <p:sorterViewPr>
    <p:cViewPr>
      <p:scale>
        <a:sx n="100" d="100"/>
        <a:sy n="100" d="100"/>
      </p:scale>
      <p:origin x="0" y="8592"/>
    </p:cViewPr>
  </p:sorterViewPr>
  <p:notesViewPr>
    <p:cSldViewPr snapToGrid="0" snapToObjects="1">
      <p:cViewPr varScale="1">
        <p:scale>
          <a:sx n="52" d="100"/>
          <a:sy n="52" d="100"/>
        </p:scale>
        <p:origin x="-2678" y="-8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1.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48829B-F573-446D-814D-05EC1241E2DC}" type="doc">
      <dgm:prSet loTypeId="urn:microsoft.com/office/officeart/2005/8/layout/vList3#1" loCatId="picture" qsTypeId="urn:microsoft.com/office/officeart/2005/8/quickstyle/simple1" qsCatId="simple" csTypeId="urn:microsoft.com/office/officeart/2005/8/colors/accent1_2" csCatId="accent1" phldr="1"/>
      <dgm:spPr/>
    </dgm:pt>
    <dgm:pt modelId="{D62DC882-5622-4C84-9E5B-3DE3F8EA4B7A}">
      <dgm:prSet/>
      <dgm:spPr/>
      <dgm:t>
        <a:bodyPr/>
        <a:lstStyle/>
        <a:p>
          <a:pPr algn="l"/>
          <a:r>
            <a:rPr lang="fr-CA">
              <a:latin typeface="Calibri"/>
              <a:cs typeface="Calibri"/>
            </a:rPr>
            <a:t>Réduire l’usage des pesticides et les risques qui y sont associés</a:t>
          </a:r>
          <a:endParaRPr lang="fr-CA"/>
        </a:p>
      </dgm:t>
    </dgm:pt>
    <dgm:pt modelId="{6BB77D6D-2CA9-4E8D-8AEA-CAE662DCD1F9}" type="parTrans" cxnId="{A8440301-8D8B-4493-A48B-1EE9E867FAD9}">
      <dgm:prSet/>
      <dgm:spPr/>
      <dgm:t>
        <a:bodyPr/>
        <a:lstStyle/>
        <a:p>
          <a:endParaRPr lang="fr-CA"/>
        </a:p>
      </dgm:t>
    </dgm:pt>
    <dgm:pt modelId="{5AC14570-69D3-44C9-9E7D-6AE0CA07B0DD}" type="sibTrans" cxnId="{A8440301-8D8B-4493-A48B-1EE9E867FAD9}">
      <dgm:prSet/>
      <dgm:spPr/>
      <dgm:t>
        <a:bodyPr/>
        <a:lstStyle/>
        <a:p>
          <a:endParaRPr lang="fr-CA"/>
        </a:p>
      </dgm:t>
    </dgm:pt>
    <dgm:pt modelId="{D15FDAA6-3F56-4C7A-9733-C416C9E294AA}">
      <dgm:prSet/>
      <dgm:spPr/>
      <dgm:t>
        <a:bodyPr/>
        <a:lstStyle/>
        <a:p>
          <a:pPr algn="l"/>
          <a:r>
            <a:rPr lang="fr-CA">
              <a:latin typeface="Calibri"/>
              <a:cs typeface="Calibri"/>
            </a:rPr>
            <a:t>Améliorer la santé et la conservation des sols</a:t>
          </a:r>
          <a:endParaRPr lang="fr-CA"/>
        </a:p>
      </dgm:t>
    </dgm:pt>
    <dgm:pt modelId="{FAF1CC86-3A61-41F9-8F0E-DD69A5D66352}" type="parTrans" cxnId="{8087EF58-18B1-4C23-A8F5-FED87C7F6979}">
      <dgm:prSet/>
      <dgm:spPr/>
      <dgm:t>
        <a:bodyPr/>
        <a:lstStyle/>
        <a:p>
          <a:endParaRPr lang="fr-CA"/>
        </a:p>
      </dgm:t>
    </dgm:pt>
    <dgm:pt modelId="{191C9D8D-4A9F-4539-8F90-2AA5D3E8C53B}" type="sibTrans" cxnId="{8087EF58-18B1-4C23-A8F5-FED87C7F6979}">
      <dgm:prSet/>
      <dgm:spPr/>
      <dgm:t>
        <a:bodyPr/>
        <a:lstStyle/>
        <a:p>
          <a:endParaRPr lang="fr-CA"/>
        </a:p>
      </dgm:t>
    </dgm:pt>
    <dgm:pt modelId="{C53C835C-6416-46EF-BBB0-0B2108FC52B1}">
      <dgm:prSet/>
      <dgm:spPr/>
      <dgm:t>
        <a:bodyPr/>
        <a:lstStyle/>
        <a:p>
          <a:pPr algn="l"/>
          <a:r>
            <a:rPr lang="fr-CA">
              <a:latin typeface="Calibri"/>
              <a:cs typeface="Calibri"/>
            </a:rPr>
            <a:t>Améliorer la gestion des matières fertilisantes</a:t>
          </a:r>
          <a:endParaRPr lang="fr-CA"/>
        </a:p>
      </dgm:t>
    </dgm:pt>
    <dgm:pt modelId="{7AA3CCA5-D0CD-48B9-814F-C7DB8FCF3122}" type="parTrans" cxnId="{0DF00DDF-AC8D-47EE-A0B5-11709F34C2D5}">
      <dgm:prSet/>
      <dgm:spPr/>
      <dgm:t>
        <a:bodyPr/>
        <a:lstStyle/>
        <a:p>
          <a:endParaRPr lang="fr-CA"/>
        </a:p>
      </dgm:t>
    </dgm:pt>
    <dgm:pt modelId="{0E662E10-6E82-4763-BBE4-47D92A8A2264}" type="sibTrans" cxnId="{0DF00DDF-AC8D-47EE-A0B5-11709F34C2D5}">
      <dgm:prSet/>
      <dgm:spPr/>
      <dgm:t>
        <a:bodyPr/>
        <a:lstStyle/>
        <a:p>
          <a:endParaRPr lang="fr-CA"/>
        </a:p>
      </dgm:t>
    </dgm:pt>
    <dgm:pt modelId="{20278F06-743D-449B-B35C-4DBD9294C654}">
      <dgm:prSet/>
      <dgm:spPr/>
      <dgm:t>
        <a:bodyPr/>
        <a:lstStyle/>
        <a:p>
          <a:pPr algn="l"/>
          <a:r>
            <a:rPr lang="fr-CA">
              <a:latin typeface="Calibri"/>
              <a:cs typeface="Calibri"/>
            </a:rPr>
            <a:t>Optimiser la gestion de l’eau</a:t>
          </a:r>
          <a:endParaRPr lang="fr-CA"/>
        </a:p>
      </dgm:t>
    </dgm:pt>
    <dgm:pt modelId="{CD6A5B01-DD9C-4447-92BE-14C6B7C92A5B}" type="parTrans" cxnId="{3081A8EC-B0D8-4247-8E08-DD47DA869C21}">
      <dgm:prSet/>
      <dgm:spPr/>
      <dgm:t>
        <a:bodyPr/>
        <a:lstStyle/>
        <a:p>
          <a:endParaRPr lang="fr-CA"/>
        </a:p>
      </dgm:t>
    </dgm:pt>
    <dgm:pt modelId="{CB7FEF89-F86D-495E-A3B5-1DA696DF7A2F}" type="sibTrans" cxnId="{3081A8EC-B0D8-4247-8E08-DD47DA869C21}">
      <dgm:prSet/>
      <dgm:spPr/>
      <dgm:t>
        <a:bodyPr/>
        <a:lstStyle/>
        <a:p>
          <a:endParaRPr lang="fr-CA"/>
        </a:p>
      </dgm:t>
    </dgm:pt>
    <dgm:pt modelId="{56A717C9-3957-4111-91D5-3E377BE49DE1}">
      <dgm:prSet/>
      <dgm:spPr/>
      <dgm:t>
        <a:bodyPr/>
        <a:lstStyle/>
        <a:p>
          <a:pPr algn="l"/>
          <a:r>
            <a:rPr lang="fr-CA">
              <a:latin typeface="Calibri"/>
              <a:cs typeface="Calibri"/>
            </a:rPr>
            <a:t>Améliorer la biodiversité</a:t>
          </a:r>
          <a:endParaRPr lang="fr-CA"/>
        </a:p>
      </dgm:t>
    </dgm:pt>
    <dgm:pt modelId="{CE184BEC-BC7E-4C58-84A2-F77B75B31897}" type="parTrans" cxnId="{5F481153-76A1-405A-B8A0-F48731A37ED2}">
      <dgm:prSet/>
      <dgm:spPr/>
      <dgm:t>
        <a:bodyPr/>
        <a:lstStyle/>
        <a:p>
          <a:endParaRPr lang="fr-CA"/>
        </a:p>
      </dgm:t>
    </dgm:pt>
    <dgm:pt modelId="{22BC0238-CEB0-43C6-A347-D5C7E4AFEB3D}" type="sibTrans" cxnId="{5F481153-76A1-405A-B8A0-F48731A37ED2}">
      <dgm:prSet/>
      <dgm:spPr/>
      <dgm:t>
        <a:bodyPr/>
        <a:lstStyle/>
        <a:p>
          <a:endParaRPr lang="fr-CA"/>
        </a:p>
      </dgm:t>
    </dgm:pt>
    <dgm:pt modelId="{1C5EC13A-6FA3-4D4F-A38C-23E7C4E8BAEB}" type="pres">
      <dgm:prSet presAssocID="{1548829B-F573-446D-814D-05EC1241E2DC}" presName="linearFlow" presStyleCnt="0">
        <dgm:presLayoutVars>
          <dgm:dir/>
          <dgm:resizeHandles val="exact"/>
        </dgm:presLayoutVars>
      </dgm:prSet>
      <dgm:spPr/>
    </dgm:pt>
    <dgm:pt modelId="{2B8B7BB9-D7EF-4B9F-9AA8-355DAE2E7DA8}" type="pres">
      <dgm:prSet presAssocID="{D62DC882-5622-4C84-9E5B-3DE3F8EA4B7A}" presName="composite" presStyleCnt="0"/>
      <dgm:spPr/>
    </dgm:pt>
    <dgm:pt modelId="{AAFC0BE1-FCB5-4A5A-8F8F-0D0AC78B75F8}" type="pres">
      <dgm:prSet presAssocID="{D62DC882-5622-4C84-9E5B-3DE3F8EA4B7A}" presName="imgShp" presStyleLbl="fgImgPlace1" presStyleIdx="0" presStyleCnt="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AA3F08A1-1125-449A-A3B6-1D3E3AFFDB71}" type="pres">
      <dgm:prSet presAssocID="{D62DC882-5622-4C84-9E5B-3DE3F8EA4B7A}" presName="txShp" presStyleLbl="node1" presStyleIdx="0" presStyleCnt="5">
        <dgm:presLayoutVars>
          <dgm:bulletEnabled val="1"/>
        </dgm:presLayoutVars>
      </dgm:prSet>
      <dgm:spPr/>
    </dgm:pt>
    <dgm:pt modelId="{ACC0DFF5-9B7B-4863-B919-BB9B408D7A67}" type="pres">
      <dgm:prSet presAssocID="{5AC14570-69D3-44C9-9E7D-6AE0CA07B0DD}" presName="spacing" presStyleCnt="0"/>
      <dgm:spPr/>
    </dgm:pt>
    <dgm:pt modelId="{E46E3EE9-9CA8-41D9-88E4-C83DC4088305}" type="pres">
      <dgm:prSet presAssocID="{D15FDAA6-3F56-4C7A-9733-C416C9E294AA}" presName="composite" presStyleCnt="0"/>
      <dgm:spPr/>
    </dgm:pt>
    <dgm:pt modelId="{9DFB2954-758F-4E48-A863-B69457C6D714}" type="pres">
      <dgm:prSet presAssocID="{D15FDAA6-3F56-4C7A-9733-C416C9E294AA}" presName="imgShp" presStyleLbl="fgImgPlace1" presStyleIdx="1" presStyleCnt="5"/>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419FE01D-40AA-46CA-B2C6-0D8A919CA10F}" type="pres">
      <dgm:prSet presAssocID="{D15FDAA6-3F56-4C7A-9733-C416C9E294AA}" presName="txShp" presStyleLbl="node1" presStyleIdx="1" presStyleCnt="5">
        <dgm:presLayoutVars>
          <dgm:bulletEnabled val="1"/>
        </dgm:presLayoutVars>
      </dgm:prSet>
      <dgm:spPr/>
    </dgm:pt>
    <dgm:pt modelId="{3EC9AE5B-DAFC-469E-A297-304178383CD1}" type="pres">
      <dgm:prSet presAssocID="{191C9D8D-4A9F-4539-8F90-2AA5D3E8C53B}" presName="spacing" presStyleCnt="0"/>
      <dgm:spPr/>
    </dgm:pt>
    <dgm:pt modelId="{5A76C189-15E9-47A2-A187-722D994FBFB9}" type="pres">
      <dgm:prSet presAssocID="{C53C835C-6416-46EF-BBB0-0B2108FC52B1}" presName="composite" presStyleCnt="0"/>
      <dgm:spPr/>
    </dgm:pt>
    <dgm:pt modelId="{A01F5C2F-11F7-4785-8274-60CCA50AFAE4}" type="pres">
      <dgm:prSet presAssocID="{C53C835C-6416-46EF-BBB0-0B2108FC52B1}" presName="imgShp" presStyleLbl="fgImgPlace1" presStyleIdx="2" presStyleCnt="5"/>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C40756A9-8E4C-43A7-9D68-12FBC73CF923}" type="pres">
      <dgm:prSet presAssocID="{C53C835C-6416-46EF-BBB0-0B2108FC52B1}" presName="txShp" presStyleLbl="node1" presStyleIdx="2" presStyleCnt="5">
        <dgm:presLayoutVars>
          <dgm:bulletEnabled val="1"/>
        </dgm:presLayoutVars>
      </dgm:prSet>
      <dgm:spPr/>
    </dgm:pt>
    <dgm:pt modelId="{7DB9880D-81F5-4D73-A58F-4E3FB5D708D0}" type="pres">
      <dgm:prSet presAssocID="{0E662E10-6E82-4763-BBE4-47D92A8A2264}" presName="spacing" presStyleCnt="0"/>
      <dgm:spPr/>
    </dgm:pt>
    <dgm:pt modelId="{D89D16B4-5E34-486E-94BC-AEF62606F607}" type="pres">
      <dgm:prSet presAssocID="{20278F06-743D-449B-B35C-4DBD9294C654}" presName="composite" presStyleCnt="0"/>
      <dgm:spPr/>
    </dgm:pt>
    <dgm:pt modelId="{9CF3FCFA-D40A-43DD-8CB1-7D4E9A5E897F}" type="pres">
      <dgm:prSet presAssocID="{20278F06-743D-449B-B35C-4DBD9294C654}" presName="imgShp" presStyleLbl="fgImgPlace1" presStyleIdx="3" presStyleCnt="5"/>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 modelId="{C53FF909-1114-4723-B7F3-4FE5D572B4FE}" type="pres">
      <dgm:prSet presAssocID="{20278F06-743D-449B-B35C-4DBD9294C654}" presName="txShp" presStyleLbl="node1" presStyleIdx="3" presStyleCnt="5">
        <dgm:presLayoutVars>
          <dgm:bulletEnabled val="1"/>
        </dgm:presLayoutVars>
      </dgm:prSet>
      <dgm:spPr/>
    </dgm:pt>
    <dgm:pt modelId="{B2C725DD-AAD6-44FE-B18F-797D0FF1B725}" type="pres">
      <dgm:prSet presAssocID="{CB7FEF89-F86D-495E-A3B5-1DA696DF7A2F}" presName="spacing" presStyleCnt="0"/>
      <dgm:spPr/>
    </dgm:pt>
    <dgm:pt modelId="{DF8E4002-4611-44A6-B78B-D15775FD263B}" type="pres">
      <dgm:prSet presAssocID="{56A717C9-3957-4111-91D5-3E377BE49DE1}" presName="composite" presStyleCnt="0"/>
      <dgm:spPr/>
    </dgm:pt>
    <dgm:pt modelId="{408E1D12-6A57-4BAB-AFEF-020FD86153BE}" type="pres">
      <dgm:prSet presAssocID="{56A717C9-3957-4111-91D5-3E377BE49DE1}" presName="imgShp" presStyleLbl="fgImgPlace1" presStyleIdx="4" presStyleCnt="5"/>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dgm:spPr>
    </dgm:pt>
    <dgm:pt modelId="{2E17AB59-AD86-45E2-8DE9-FAF9263D859F}" type="pres">
      <dgm:prSet presAssocID="{56A717C9-3957-4111-91D5-3E377BE49DE1}" presName="txShp" presStyleLbl="node1" presStyleIdx="4" presStyleCnt="5">
        <dgm:presLayoutVars>
          <dgm:bulletEnabled val="1"/>
        </dgm:presLayoutVars>
      </dgm:prSet>
      <dgm:spPr/>
    </dgm:pt>
  </dgm:ptLst>
  <dgm:cxnLst>
    <dgm:cxn modelId="{A8440301-8D8B-4493-A48B-1EE9E867FAD9}" srcId="{1548829B-F573-446D-814D-05EC1241E2DC}" destId="{D62DC882-5622-4C84-9E5B-3DE3F8EA4B7A}" srcOrd="0" destOrd="0" parTransId="{6BB77D6D-2CA9-4E8D-8AEA-CAE662DCD1F9}" sibTransId="{5AC14570-69D3-44C9-9E7D-6AE0CA07B0DD}"/>
    <dgm:cxn modelId="{5F481153-76A1-405A-B8A0-F48731A37ED2}" srcId="{1548829B-F573-446D-814D-05EC1241E2DC}" destId="{56A717C9-3957-4111-91D5-3E377BE49DE1}" srcOrd="4" destOrd="0" parTransId="{CE184BEC-BC7E-4C58-84A2-F77B75B31897}" sibTransId="{22BC0238-CEB0-43C6-A347-D5C7E4AFEB3D}"/>
    <dgm:cxn modelId="{8087EF58-18B1-4C23-A8F5-FED87C7F6979}" srcId="{1548829B-F573-446D-814D-05EC1241E2DC}" destId="{D15FDAA6-3F56-4C7A-9733-C416C9E294AA}" srcOrd="1" destOrd="0" parTransId="{FAF1CC86-3A61-41F9-8F0E-DD69A5D66352}" sibTransId="{191C9D8D-4A9F-4539-8F90-2AA5D3E8C53B}"/>
    <dgm:cxn modelId="{4BE51495-C729-4638-AE94-2A4691612998}" type="presOf" srcId="{C53C835C-6416-46EF-BBB0-0B2108FC52B1}" destId="{C40756A9-8E4C-43A7-9D68-12FBC73CF923}" srcOrd="0" destOrd="0" presId="urn:microsoft.com/office/officeart/2005/8/layout/vList3#1"/>
    <dgm:cxn modelId="{646B0CA8-6EBC-4EAB-A445-E2885819B1FC}" type="presOf" srcId="{20278F06-743D-449B-B35C-4DBD9294C654}" destId="{C53FF909-1114-4723-B7F3-4FE5D572B4FE}" srcOrd="0" destOrd="0" presId="urn:microsoft.com/office/officeart/2005/8/layout/vList3#1"/>
    <dgm:cxn modelId="{E64CD8D4-52C6-402B-98C8-3044809C057C}" type="presOf" srcId="{D15FDAA6-3F56-4C7A-9733-C416C9E294AA}" destId="{419FE01D-40AA-46CA-B2C6-0D8A919CA10F}" srcOrd="0" destOrd="0" presId="urn:microsoft.com/office/officeart/2005/8/layout/vList3#1"/>
    <dgm:cxn modelId="{0DF00DDF-AC8D-47EE-A0B5-11709F34C2D5}" srcId="{1548829B-F573-446D-814D-05EC1241E2DC}" destId="{C53C835C-6416-46EF-BBB0-0B2108FC52B1}" srcOrd="2" destOrd="0" parTransId="{7AA3CCA5-D0CD-48B9-814F-C7DB8FCF3122}" sibTransId="{0E662E10-6E82-4763-BBE4-47D92A8A2264}"/>
    <dgm:cxn modelId="{772F74DF-3ABC-45A0-B4E0-7C4A2CF977D9}" type="presOf" srcId="{56A717C9-3957-4111-91D5-3E377BE49DE1}" destId="{2E17AB59-AD86-45E2-8DE9-FAF9263D859F}" srcOrd="0" destOrd="0" presId="urn:microsoft.com/office/officeart/2005/8/layout/vList3#1"/>
    <dgm:cxn modelId="{3081A8EC-B0D8-4247-8E08-DD47DA869C21}" srcId="{1548829B-F573-446D-814D-05EC1241E2DC}" destId="{20278F06-743D-449B-B35C-4DBD9294C654}" srcOrd="3" destOrd="0" parTransId="{CD6A5B01-DD9C-4447-92BE-14C6B7C92A5B}" sibTransId="{CB7FEF89-F86D-495E-A3B5-1DA696DF7A2F}"/>
    <dgm:cxn modelId="{49EE7EF2-F136-4BF0-924D-7B017C1265BA}" type="presOf" srcId="{D62DC882-5622-4C84-9E5B-3DE3F8EA4B7A}" destId="{AA3F08A1-1125-449A-A3B6-1D3E3AFFDB71}" srcOrd="0" destOrd="0" presId="urn:microsoft.com/office/officeart/2005/8/layout/vList3#1"/>
    <dgm:cxn modelId="{9ACFE0F4-A80A-45DD-9CBF-28ACE5C488BC}" type="presOf" srcId="{1548829B-F573-446D-814D-05EC1241E2DC}" destId="{1C5EC13A-6FA3-4D4F-A38C-23E7C4E8BAEB}" srcOrd="0" destOrd="0" presId="urn:microsoft.com/office/officeart/2005/8/layout/vList3#1"/>
    <dgm:cxn modelId="{206A834C-9534-4309-A32E-2E36AB8D8D29}" type="presParOf" srcId="{1C5EC13A-6FA3-4D4F-A38C-23E7C4E8BAEB}" destId="{2B8B7BB9-D7EF-4B9F-9AA8-355DAE2E7DA8}" srcOrd="0" destOrd="0" presId="urn:microsoft.com/office/officeart/2005/8/layout/vList3#1"/>
    <dgm:cxn modelId="{EDC35CE4-5A9C-42CC-B1EC-5712284D1CF7}" type="presParOf" srcId="{2B8B7BB9-D7EF-4B9F-9AA8-355DAE2E7DA8}" destId="{AAFC0BE1-FCB5-4A5A-8F8F-0D0AC78B75F8}" srcOrd="0" destOrd="0" presId="urn:microsoft.com/office/officeart/2005/8/layout/vList3#1"/>
    <dgm:cxn modelId="{FF0C65EA-70A1-4A7A-A56E-1DC76B7F6E1D}" type="presParOf" srcId="{2B8B7BB9-D7EF-4B9F-9AA8-355DAE2E7DA8}" destId="{AA3F08A1-1125-449A-A3B6-1D3E3AFFDB71}" srcOrd="1" destOrd="0" presId="urn:microsoft.com/office/officeart/2005/8/layout/vList3#1"/>
    <dgm:cxn modelId="{5073F4AE-54CF-4939-8EA7-BD11F75C8B47}" type="presParOf" srcId="{1C5EC13A-6FA3-4D4F-A38C-23E7C4E8BAEB}" destId="{ACC0DFF5-9B7B-4863-B919-BB9B408D7A67}" srcOrd="1" destOrd="0" presId="urn:microsoft.com/office/officeart/2005/8/layout/vList3#1"/>
    <dgm:cxn modelId="{0F2501AC-B481-4745-9790-6B1D2572A880}" type="presParOf" srcId="{1C5EC13A-6FA3-4D4F-A38C-23E7C4E8BAEB}" destId="{E46E3EE9-9CA8-41D9-88E4-C83DC4088305}" srcOrd="2" destOrd="0" presId="urn:microsoft.com/office/officeart/2005/8/layout/vList3#1"/>
    <dgm:cxn modelId="{3597D5AA-5486-4AC6-9E82-2225428739A5}" type="presParOf" srcId="{E46E3EE9-9CA8-41D9-88E4-C83DC4088305}" destId="{9DFB2954-758F-4E48-A863-B69457C6D714}" srcOrd="0" destOrd="0" presId="urn:microsoft.com/office/officeart/2005/8/layout/vList3#1"/>
    <dgm:cxn modelId="{A792CB86-64CC-4615-B5A0-A585A30431C2}" type="presParOf" srcId="{E46E3EE9-9CA8-41D9-88E4-C83DC4088305}" destId="{419FE01D-40AA-46CA-B2C6-0D8A919CA10F}" srcOrd="1" destOrd="0" presId="urn:microsoft.com/office/officeart/2005/8/layout/vList3#1"/>
    <dgm:cxn modelId="{AA34DF3A-5E8B-4B7D-8951-C330C4B2EE33}" type="presParOf" srcId="{1C5EC13A-6FA3-4D4F-A38C-23E7C4E8BAEB}" destId="{3EC9AE5B-DAFC-469E-A297-304178383CD1}" srcOrd="3" destOrd="0" presId="urn:microsoft.com/office/officeart/2005/8/layout/vList3#1"/>
    <dgm:cxn modelId="{B854C500-1140-463F-890E-30A8427A0CBC}" type="presParOf" srcId="{1C5EC13A-6FA3-4D4F-A38C-23E7C4E8BAEB}" destId="{5A76C189-15E9-47A2-A187-722D994FBFB9}" srcOrd="4" destOrd="0" presId="urn:microsoft.com/office/officeart/2005/8/layout/vList3#1"/>
    <dgm:cxn modelId="{21ED6DFA-9202-447B-87CE-CACF24231379}" type="presParOf" srcId="{5A76C189-15E9-47A2-A187-722D994FBFB9}" destId="{A01F5C2F-11F7-4785-8274-60CCA50AFAE4}" srcOrd="0" destOrd="0" presId="urn:microsoft.com/office/officeart/2005/8/layout/vList3#1"/>
    <dgm:cxn modelId="{21C196ED-B8AA-42B4-8F2C-CE2074481376}" type="presParOf" srcId="{5A76C189-15E9-47A2-A187-722D994FBFB9}" destId="{C40756A9-8E4C-43A7-9D68-12FBC73CF923}" srcOrd="1" destOrd="0" presId="urn:microsoft.com/office/officeart/2005/8/layout/vList3#1"/>
    <dgm:cxn modelId="{97CDC6A7-26B1-496C-AA0E-1A16BDFFEA0C}" type="presParOf" srcId="{1C5EC13A-6FA3-4D4F-A38C-23E7C4E8BAEB}" destId="{7DB9880D-81F5-4D73-A58F-4E3FB5D708D0}" srcOrd="5" destOrd="0" presId="urn:microsoft.com/office/officeart/2005/8/layout/vList3#1"/>
    <dgm:cxn modelId="{9520A9CB-9013-47CC-B298-B457A6B12927}" type="presParOf" srcId="{1C5EC13A-6FA3-4D4F-A38C-23E7C4E8BAEB}" destId="{D89D16B4-5E34-486E-94BC-AEF62606F607}" srcOrd="6" destOrd="0" presId="urn:microsoft.com/office/officeart/2005/8/layout/vList3#1"/>
    <dgm:cxn modelId="{A2BFC9FC-81A6-4063-8D28-1A7BB313C819}" type="presParOf" srcId="{D89D16B4-5E34-486E-94BC-AEF62606F607}" destId="{9CF3FCFA-D40A-43DD-8CB1-7D4E9A5E897F}" srcOrd="0" destOrd="0" presId="urn:microsoft.com/office/officeart/2005/8/layout/vList3#1"/>
    <dgm:cxn modelId="{7973AE2A-AE9E-4346-BCF2-AA7084387C38}" type="presParOf" srcId="{D89D16B4-5E34-486E-94BC-AEF62606F607}" destId="{C53FF909-1114-4723-B7F3-4FE5D572B4FE}" srcOrd="1" destOrd="0" presId="urn:microsoft.com/office/officeart/2005/8/layout/vList3#1"/>
    <dgm:cxn modelId="{08A6872A-EF80-4540-893C-8DA87F3D277C}" type="presParOf" srcId="{1C5EC13A-6FA3-4D4F-A38C-23E7C4E8BAEB}" destId="{B2C725DD-AAD6-44FE-B18F-797D0FF1B725}" srcOrd="7" destOrd="0" presId="urn:microsoft.com/office/officeart/2005/8/layout/vList3#1"/>
    <dgm:cxn modelId="{8DD9F901-12F2-4620-84B1-77CC8584EDDD}" type="presParOf" srcId="{1C5EC13A-6FA3-4D4F-A38C-23E7C4E8BAEB}" destId="{DF8E4002-4611-44A6-B78B-D15775FD263B}" srcOrd="8" destOrd="0" presId="urn:microsoft.com/office/officeart/2005/8/layout/vList3#1"/>
    <dgm:cxn modelId="{A653E531-43D8-4034-B5ED-71DFD85FF87C}" type="presParOf" srcId="{DF8E4002-4611-44A6-B78B-D15775FD263B}" destId="{408E1D12-6A57-4BAB-AFEF-020FD86153BE}" srcOrd="0" destOrd="0" presId="urn:microsoft.com/office/officeart/2005/8/layout/vList3#1"/>
    <dgm:cxn modelId="{94028B23-25DA-45D0-BFCD-1A874EC79AAB}" type="presParOf" srcId="{DF8E4002-4611-44A6-B78B-D15775FD263B}" destId="{2E17AB59-AD86-45E2-8DE9-FAF9263D859F}" srcOrd="1" destOrd="0" presId="urn:microsoft.com/office/officeart/2005/8/layout/vList3#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3F08A1-1125-449A-A3B6-1D3E3AFFDB71}">
      <dsp:nvSpPr>
        <dsp:cNvPr id="0" name=""/>
        <dsp:cNvSpPr/>
      </dsp:nvSpPr>
      <dsp:spPr>
        <a:xfrm rot="10800000">
          <a:off x="1424646" y="1215"/>
          <a:ext cx="5244655" cy="41449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781" tIns="57150" rIns="106680" bIns="57150" numCol="1" spcCol="1270" anchor="ctr" anchorCtr="0">
          <a:noAutofit/>
        </a:bodyPr>
        <a:lstStyle/>
        <a:p>
          <a:pPr marL="0" lvl="0" indent="0" algn="l" defTabSz="666750">
            <a:lnSpc>
              <a:spcPct val="90000"/>
            </a:lnSpc>
            <a:spcBef>
              <a:spcPct val="0"/>
            </a:spcBef>
            <a:spcAft>
              <a:spcPct val="35000"/>
            </a:spcAft>
            <a:buNone/>
          </a:pPr>
          <a:r>
            <a:rPr lang="fr-CA" sz="1500" kern="1200">
              <a:latin typeface="Calibri"/>
              <a:cs typeface="Calibri"/>
            </a:rPr>
            <a:t>Réduire l’usage des pesticides et les risques qui y sont associés</a:t>
          </a:r>
          <a:endParaRPr lang="fr-CA" sz="1500" kern="1200"/>
        </a:p>
      </dsp:txBody>
      <dsp:txXfrm rot="10800000">
        <a:off x="1528270" y="1215"/>
        <a:ext cx="5141031" cy="414496"/>
      </dsp:txXfrm>
    </dsp:sp>
    <dsp:sp modelId="{AAFC0BE1-FCB5-4A5A-8F8F-0D0AC78B75F8}">
      <dsp:nvSpPr>
        <dsp:cNvPr id="0" name=""/>
        <dsp:cNvSpPr/>
      </dsp:nvSpPr>
      <dsp:spPr>
        <a:xfrm>
          <a:off x="1217398" y="1215"/>
          <a:ext cx="414496" cy="414496"/>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9FE01D-40AA-46CA-B2C6-0D8A919CA10F}">
      <dsp:nvSpPr>
        <dsp:cNvPr id="0" name=""/>
        <dsp:cNvSpPr/>
      </dsp:nvSpPr>
      <dsp:spPr>
        <a:xfrm rot="10800000">
          <a:off x="1424646" y="519335"/>
          <a:ext cx="5244655" cy="41449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781" tIns="57150" rIns="106680" bIns="57150" numCol="1" spcCol="1270" anchor="ctr" anchorCtr="0">
          <a:noAutofit/>
        </a:bodyPr>
        <a:lstStyle/>
        <a:p>
          <a:pPr marL="0" lvl="0" indent="0" algn="l" defTabSz="666750">
            <a:lnSpc>
              <a:spcPct val="90000"/>
            </a:lnSpc>
            <a:spcBef>
              <a:spcPct val="0"/>
            </a:spcBef>
            <a:spcAft>
              <a:spcPct val="35000"/>
            </a:spcAft>
            <a:buNone/>
          </a:pPr>
          <a:r>
            <a:rPr lang="fr-CA" sz="1500" kern="1200">
              <a:latin typeface="Calibri"/>
              <a:cs typeface="Calibri"/>
            </a:rPr>
            <a:t>Améliorer la santé et la conservation des sols</a:t>
          </a:r>
          <a:endParaRPr lang="fr-CA" sz="1500" kern="1200"/>
        </a:p>
      </dsp:txBody>
      <dsp:txXfrm rot="10800000">
        <a:off x="1528270" y="519335"/>
        <a:ext cx="5141031" cy="414496"/>
      </dsp:txXfrm>
    </dsp:sp>
    <dsp:sp modelId="{9DFB2954-758F-4E48-A863-B69457C6D714}">
      <dsp:nvSpPr>
        <dsp:cNvPr id="0" name=""/>
        <dsp:cNvSpPr/>
      </dsp:nvSpPr>
      <dsp:spPr>
        <a:xfrm>
          <a:off x="1217398" y="519335"/>
          <a:ext cx="414496" cy="414496"/>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0756A9-8E4C-43A7-9D68-12FBC73CF923}">
      <dsp:nvSpPr>
        <dsp:cNvPr id="0" name=""/>
        <dsp:cNvSpPr/>
      </dsp:nvSpPr>
      <dsp:spPr>
        <a:xfrm rot="10800000">
          <a:off x="1424646" y="1037455"/>
          <a:ext cx="5244655" cy="41449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781" tIns="57150" rIns="106680" bIns="57150" numCol="1" spcCol="1270" anchor="ctr" anchorCtr="0">
          <a:noAutofit/>
        </a:bodyPr>
        <a:lstStyle/>
        <a:p>
          <a:pPr marL="0" lvl="0" indent="0" algn="l" defTabSz="666750">
            <a:lnSpc>
              <a:spcPct val="90000"/>
            </a:lnSpc>
            <a:spcBef>
              <a:spcPct val="0"/>
            </a:spcBef>
            <a:spcAft>
              <a:spcPct val="35000"/>
            </a:spcAft>
            <a:buNone/>
          </a:pPr>
          <a:r>
            <a:rPr lang="fr-CA" sz="1500" kern="1200">
              <a:latin typeface="Calibri"/>
              <a:cs typeface="Calibri"/>
            </a:rPr>
            <a:t>Améliorer la gestion des matières fertilisantes</a:t>
          </a:r>
          <a:endParaRPr lang="fr-CA" sz="1500" kern="1200"/>
        </a:p>
      </dsp:txBody>
      <dsp:txXfrm rot="10800000">
        <a:off x="1528270" y="1037455"/>
        <a:ext cx="5141031" cy="414496"/>
      </dsp:txXfrm>
    </dsp:sp>
    <dsp:sp modelId="{A01F5C2F-11F7-4785-8274-60CCA50AFAE4}">
      <dsp:nvSpPr>
        <dsp:cNvPr id="0" name=""/>
        <dsp:cNvSpPr/>
      </dsp:nvSpPr>
      <dsp:spPr>
        <a:xfrm>
          <a:off x="1217398" y="1037455"/>
          <a:ext cx="414496" cy="414496"/>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53FF909-1114-4723-B7F3-4FE5D572B4FE}">
      <dsp:nvSpPr>
        <dsp:cNvPr id="0" name=""/>
        <dsp:cNvSpPr/>
      </dsp:nvSpPr>
      <dsp:spPr>
        <a:xfrm rot="10800000">
          <a:off x="1424646" y="1555576"/>
          <a:ext cx="5244655" cy="41449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781" tIns="57150" rIns="106680" bIns="57150" numCol="1" spcCol="1270" anchor="ctr" anchorCtr="0">
          <a:noAutofit/>
        </a:bodyPr>
        <a:lstStyle/>
        <a:p>
          <a:pPr marL="0" lvl="0" indent="0" algn="l" defTabSz="666750">
            <a:lnSpc>
              <a:spcPct val="90000"/>
            </a:lnSpc>
            <a:spcBef>
              <a:spcPct val="0"/>
            </a:spcBef>
            <a:spcAft>
              <a:spcPct val="35000"/>
            </a:spcAft>
            <a:buNone/>
          </a:pPr>
          <a:r>
            <a:rPr lang="fr-CA" sz="1500" kern="1200">
              <a:latin typeface="Calibri"/>
              <a:cs typeface="Calibri"/>
            </a:rPr>
            <a:t>Optimiser la gestion de l’eau</a:t>
          </a:r>
          <a:endParaRPr lang="fr-CA" sz="1500" kern="1200"/>
        </a:p>
      </dsp:txBody>
      <dsp:txXfrm rot="10800000">
        <a:off x="1528270" y="1555576"/>
        <a:ext cx="5141031" cy="414496"/>
      </dsp:txXfrm>
    </dsp:sp>
    <dsp:sp modelId="{9CF3FCFA-D40A-43DD-8CB1-7D4E9A5E897F}">
      <dsp:nvSpPr>
        <dsp:cNvPr id="0" name=""/>
        <dsp:cNvSpPr/>
      </dsp:nvSpPr>
      <dsp:spPr>
        <a:xfrm>
          <a:off x="1217398" y="1555576"/>
          <a:ext cx="414496" cy="414496"/>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17AB59-AD86-45E2-8DE9-FAF9263D859F}">
      <dsp:nvSpPr>
        <dsp:cNvPr id="0" name=""/>
        <dsp:cNvSpPr/>
      </dsp:nvSpPr>
      <dsp:spPr>
        <a:xfrm rot="10800000">
          <a:off x="1424646" y="2073696"/>
          <a:ext cx="5244655" cy="41449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781" tIns="57150" rIns="106680" bIns="57150" numCol="1" spcCol="1270" anchor="ctr" anchorCtr="0">
          <a:noAutofit/>
        </a:bodyPr>
        <a:lstStyle/>
        <a:p>
          <a:pPr marL="0" lvl="0" indent="0" algn="l" defTabSz="666750">
            <a:lnSpc>
              <a:spcPct val="90000"/>
            </a:lnSpc>
            <a:spcBef>
              <a:spcPct val="0"/>
            </a:spcBef>
            <a:spcAft>
              <a:spcPct val="35000"/>
            </a:spcAft>
            <a:buNone/>
          </a:pPr>
          <a:r>
            <a:rPr lang="fr-CA" sz="1500" kern="1200">
              <a:latin typeface="Calibri"/>
              <a:cs typeface="Calibri"/>
            </a:rPr>
            <a:t>Améliorer la biodiversité</a:t>
          </a:r>
          <a:endParaRPr lang="fr-CA" sz="1500" kern="1200"/>
        </a:p>
      </dsp:txBody>
      <dsp:txXfrm rot="10800000">
        <a:off x="1528270" y="2073696"/>
        <a:ext cx="5141031" cy="414496"/>
      </dsp:txXfrm>
    </dsp:sp>
    <dsp:sp modelId="{408E1D12-6A57-4BAB-AFEF-020FD86153BE}">
      <dsp:nvSpPr>
        <dsp:cNvPr id="0" name=""/>
        <dsp:cNvSpPr/>
      </dsp:nvSpPr>
      <dsp:spPr>
        <a:xfrm>
          <a:off x="1217398" y="2073696"/>
          <a:ext cx="414496" cy="414496"/>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43CCFE-7710-5548-997E-AD77D853982D}" type="datetimeFigureOut">
              <a:rPr lang="fr-FR" smtClean="0"/>
              <a:pPr/>
              <a:t>29/03/2023</a:t>
            </a:fld>
            <a:endParaRPr lang="fr-FR"/>
          </a:p>
        </p:txBody>
      </p:sp>
      <p:sp>
        <p:nvSpPr>
          <p:cNvPr id="4" name="Espace réservé de l'image de diapositiv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B15516-60B2-4C4B-BEF4-61BF0E482CE8}" type="slidenum">
              <a:rPr lang="fr-FR" smtClean="0"/>
              <a:pPr/>
              <a:t>‹N°›</a:t>
            </a:fld>
            <a:endParaRPr lang="fr-FR"/>
          </a:p>
        </p:txBody>
      </p:sp>
    </p:spTree>
    <p:extLst>
      <p:ext uri="{BB962C8B-B14F-4D97-AF65-F5344CB8AC3E}">
        <p14:creationId xmlns:p14="http://schemas.microsoft.com/office/powerpoint/2010/main" val="2966432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DFB15516-60B2-4C4B-BEF4-61BF0E482CE8}" type="slidenum">
              <a:rPr lang="fr-FR" smtClean="0"/>
              <a:pPr/>
              <a:t>1</a:t>
            </a:fld>
            <a:endParaRPr lang="fr-FR"/>
          </a:p>
        </p:txBody>
      </p:sp>
    </p:spTree>
    <p:extLst>
      <p:ext uri="{BB962C8B-B14F-4D97-AF65-F5344CB8AC3E}">
        <p14:creationId xmlns:p14="http://schemas.microsoft.com/office/powerpoint/2010/main" val="159988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31115" indent="0">
              <a:buNone/>
              <a:tabLst>
                <a:tab pos="2610485" algn="l"/>
              </a:tabLst>
            </a:pPr>
            <a:r>
              <a:rPr lang="fr-CA" sz="2400" dirty="0"/>
              <a:t>Rôle et mandat du comité de pilotage :</a:t>
            </a:r>
          </a:p>
          <a:p>
            <a:pPr marR="31115" lvl="1">
              <a:tabLst>
                <a:tab pos="2610485" algn="l"/>
              </a:tabLst>
            </a:pPr>
            <a:r>
              <a:rPr lang="fr-CA" sz="2000" dirty="0"/>
              <a:t>Appuyer et orienter les travaux du consultant en fournissant l’information nécessaire à la réalisation de son mandat </a:t>
            </a:r>
          </a:p>
          <a:p>
            <a:pPr marR="31115" lvl="1">
              <a:tabLst>
                <a:tab pos="2610485" algn="l"/>
              </a:tabLst>
            </a:pPr>
            <a:r>
              <a:rPr lang="fr-CA" sz="2000" dirty="0"/>
              <a:t>Collaborer à l’identification d’enjeux actuels et futurs ainsi qu’aux pistes de solutions potentielles </a:t>
            </a:r>
          </a:p>
          <a:p>
            <a:pPr marR="31115" lvl="1">
              <a:tabLst>
                <a:tab pos="2610485" algn="l"/>
              </a:tabLst>
            </a:pPr>
            <a:r>
              <a:rPr lang="fr-CA" sz="2000" dirty="0"/>
              <a:t>Participer à l’exercice de planification stratégique et à l’élaboration du plan d’action</a:t>
            </a:r>
          </a:p>
          <a:p>
            <a:pPr marL="0" marR="31115" lvl="0" indent="0" algn="l" defTabSz="914400" rtl="0" eaLnBrk="1" fontAlgn="auto" latinLnBrk="0" hangingPunct="1">
              <a:lnSpc>
                <a:spcPct val="100000"/>
              </a:lnSpc>
              <a:spcBef>
                <a:spcPts val="0"/>
              </a:spcBef>
              <a:spcAft>
                <a:spcPts val="0"/>
              </a:spcAft>
              <a:buClrTx/>
              <a:buSzTx/>
              <a:buFontTx/>
              <a:buNone/>
              <a:tabLst>
                <a:tab pos="2610485" algn="l"/>
              </a:tabLst>
              <a:defRPr/>
            </a:pPr>
            <a:r>
              <a:rPr lang="fr-CA" sz="2400" dirty="0"/>
              <a:t>L’objectif ultime est d’</a:t>
            </a:r>
            <a:r>
              <a:rPr lang="fr-CA" sz="2400" i="1" dirty="0"/>
              <a:t>apporter l’ensemble des acteurs de la région à un même niveau de compréhension et une vision commune de développement</a:t>
            </a:r>
            <a:endParaRPr lang="fr-CA" sz="2400" dirty="0"/>
          </a:p>
          <a:p>
            <a:pPr marL="0" marR="31115" indent="0">
              <a:buNone/>
              <a:tabLst>
                <a:tab pos="2610485" algn="l"/>
              </a:tabLst>
            </a:pPr>
            <a:endParaRPr lang="fr-CA" sz="2400" dirty="0"/>
          </a:p>
          <a:p>
            <a:pPr marL="0" marR="31115" indent="0">
              <a:buNone/>
              <a:tabLst>
                <a:tab pos="2610485" algn="l"/>
              </a:tabLst>
            </a:pPr>
            <a:r>
              <a:rPr lang="fr-CA" sz="2400" dirty="0"/>
              <a:t>Composition du comité de pilotage : </a:t>
            </a:r>
          </a:p>
          <a:p>
            <a:pPr marR="31115" lvl="1">
              <a:tabLst>
                <a:tab pos="2610485" algn="l"/>
              </a:tabLst>
            </a:pPr>
            <a:r>
              <a:rPr lang="fr-CA" sz="2000" dirty="0"/>
              <a:t>MAPAQ | Services Québec | UPA | SADC de Rouyn-Noranda | CISSS-AT | Regroupement des tables de concertation bioalimentaires du </a:t>
            </a:r>
            <a:r>
              <a:rPr lang="fr-CA" sz="2000" dirty="0" err="1"/>
              <a:t>Qc</a:t>
            </a:r>
            <a:r>
              <a:rPr lang="fr-CA" sz="2000" dirty="0"/>
              <a:t> | Espace d’accélération et de croissance de l’A-T | Loisir et sport A-T </a:t>
            </a:r>
          </a:p>
          <a:p>
            <a:r>
              <a:rPr lang="fr-CA" dirty="0"/>
              <a:t>Objectifs du mandat : </a:t>
            </a:r>
          </a:p>
          <a:p>
            <a:pPr marR="31115">
              <a:tabLst>
                <a:tab pos="2610485" algn="l"/>
              </a:tabLst>
            </a:pPr>
            <a:r>
              <a:rPr lang="fr-CA" sz="2600" dirty="0"/>
              <a:t>Être en cohérence avec :</a:t>
            </a:r>
          </a:p>
          <a:p>
            <a:pPr marR="31115" lvl="1">
              <a:tabLst>
                <a:tab pos="2610485" algn="l"/>
              </a:tabLst>
            </a:pPr>
            <a:r>
              <a:rPr lang="fr-CA" dirty="0"/>
              <a:t>Politique bioalimentaire du Québec</a:t>
            </a:r>
          </a:p>
          <a:p>
            <a:pPr marR="31115" lvl="1">
              <a:tabLst>
                <a:tab pos="2610485" algn="l"/>
              </a:tabLst>
            </a:pPr>
            <a:r>
              <a:rPr lang="fr-CA" dirty="0"/>
              <a:t>Stratégie de soutien à l’occupation et à la vitalité des territoires (OVT)</a:t>
            </a:r>
          </a:p>
          <a:p>
            <a:pPr marR="31115">
              <a:tabLst>
                <a:tab pos="2610485" algn="l"/>
              </a:tabLst>
            </a:pPr>
            <a:r>
              <a:rPr lang="fr-CA" sz="2600" dirty="0"/>
              <a:t>Tous les volets d’un système alimentaire territorial (SAT) doivent être pris en compte</a:t>
            </a:r>
          </a:p>
          <a:p>
            <a:pPr marR="31115">
              <a:tabLst>
                <a:tab pos="2610485" algn="l"/>
              </a:tabLst>
            </a:pPr>
            <a:r>
              <a:rPr lang="fr-CA" sz="2600" dirty="0"/>
              <a:t>Passer d’une approche sectorielle à systémique </a:t>
            </a:r>
          </a:p>
          <a:p>
            <a:pPr marR="31115">
              <a:tabLst>
                <a:tab pos="2610485" algn="l"/>
              </a:tabLst>
            </a:pPr>
            <a:r>
              <a:rPr lang="fr-CA" sz="2600" dirty="0"/>
              <a:t>Camper les rôles et responsabilités des différents acteurs sur le territoire en les cadrant dans une dimension/champ d’intervention</a:t>
            </a:r>
          </a:p>
          <a:p>
            <a:endParaRPr lang="fr-CA" dirty="0"/>
          </a:p>
        </p:txBody>
      </p:sp>
      <p:sp>
        <p:nvSpPr>
          <p:cNvPr id="4" name="Espace réservé du numéro de diapositive 3"/>
          <p:cNvSpPr>
            <a:spLocks noGrp="1"/>
          </p:cNvSpPr>
          <p:nvPr>
            <p:ph type="sldNum" sz="quarter" idx="5"/>
          </p:nvPr>
        </p:nvSpPr>
        <p:spPr/>
        <p:txBody>
          <a:bodyPr/>
          <a:lstStyle/>
          <a:p>
            <a:fld id="{DFB15516-60B2-4C4B-BEF4-61BF0E482CE8}" type="slidenum">
              <a:rPr lang="fr-FR" smtClean="0"/>
              <a:pPr/>
              <a:t>14</a:t>
            </a:fld>
            <a:endParaRPr lang="fr-FR"/>
          </a:p>
        </p:txBody>
      </p:sp>
    </p:spTree>
    <p:extLst>
      <p:ext uri="{BB962C8B-B14F-4D97-AF65-F5344CB8AC3E}">
        <p14:creationId xmlns:p14="http://schemas.microsoft.com/office/powerpoint/2010/main" val="964760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endParaRPr lang="fr-CA"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B15516-60B2-4C4B-BEF4-61BF0E482CE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8484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DFB15516-60B2-4C4B-BEF4-61BF0E482CE8}" type="slidenum">
              <a:rPr lang="fr-FR" smtClean="0"/>
              <a:pPr/>
              <a:t>3</a:t>
            </a:fld>
            <a:endParaRPr lang="fr-FR"/>
          </a:p>
        </p:txBody>
      </p:sp>
    </p:spTree>
    <p:extLst>
      <p:ext uri="{BB962C8B-B14F-4D97-AF65-F5344CB8AC3E}">
        <p14:creationId xmlns:p14="http://schemas.microsoft.com/office/powerpoint/2010/main" val="3175008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lgn="just">
              <a:lnSpc>
                <a:spcPct val="150000"/>
              </a:lnSpc>
              <a:buNone/>
            </a:pPr>
            <a:r>
              <a:rPr lang="fr-CA" sz="3400" dirty="0">
                <a:cs typeface="Arial" panose="020B0604020202020204" pitchFamily="34" charset="0"/>
              </a:rPr>
              <a:t>Des conseillers en relève et en établissement dans chaque région pour accompagner la relève désirant s’établir en agriculture. </a:t>
            </a:r>
          </a:p>
          <a:p>
            <a:pPr marL="0" indent="0" algn="just">
              <a:lnSpc>
                <a:spcPct val="150000"/>
              </a:lnSpc>
              <a:buNone/>
            </a:pPr>
            <a:r>
              <a:rPr lang="fr-CA" sz="3400" dirty="0">
                <a:cs typeface="Arial" panose="020B0604020202020204" pitchFamily="34" charset="0"/>
              </a:rPr>
              <a:t>Les principales activités des conseillers en relève :</a:t>
            </a:r>
          </a:p>
          <a:p>
            <a:pPr lvl="1" indent="-388938" algn="just">
              <a:lnSpc>
                <a:spcPct val="150000"/>
              </a:lnSpc>
              <a:buFont typeface="Wingdings" panose="05000000000000000000" pitchFamily="2" charset="2"/>
              <a:buChar char="ü"/>
            </a:pPr>
            <a:r>
              <a:rPr lang="fr-CA" sz="3400" dirty="0">
                <a:cs typeface="Arial" panose="020B0604020202020204" pitchFamily="34" charset="0"/>
              </a:rPr>
              <a:t> </a:t>
            </a:r>
            <a:r>
              <a:rPr lang="fr-CA" sz="2900" dirty="0">
                <a:cs typeface="Arial" panose="020B0604020202020204" pitchFamily="34" charset="0"/>
              </a:rPr>
              <a:t>l’accueil</a:t>
            </a:r>
          </a:p>
          <a:p>
            <a:pPr lvl="1" indent="-388938" algn="just">
              <a:lnSpc>
                <a:spcPct val="150000"/>
              </a:lnSpc>
              <a:buFont typeface="Wingdings" panose="05000000000000000000" pitchFamily="2" charset="2"/>
              <a:buChar char="ü"/>
            </a:pPr>
            <a:r>
              <a:rPr lang="fr-CA" sz="2900" dirty="0">
                <a:cs typeface="Arial" panose="020B0604020202020204" pitchFamily="34" charset="0"/>
              </a:rPr>
              <a:t> l’accompagnement</a:t>
            </a:r>
          </a:p>
          <a:p>
            <a:pPr lvl="1" indent="-388938" algn="just">
              <a:lnSpc>
                <a:spcPct val="150000"/>
              </a:lnSpc>
              <a:buFont typeface="Wingdings" panose="05000000000000000000" pitchFamily="2" charset="2"/>
              <a:buChar char="ü"/>
            </a:pPr>
            <a:r>
              <a:rPr lang="fr-CA" sz="2900" dirty="0">
                <a:cs typeface="Arial" panose="020B0604020202020204" pitchFamily="34" charset="0"/>
              </a:rPr>
              <a:t> le suivi de l’établissement</a:t>
            </a:r>
          </a:p>
          <a:p>
            <a:pPr lvl="1" indent="-388938" algn="just">
              <a:lnSpc>
                <a:spcPct val="150000"/>
              </a:lnSpc>
              <a:buFont typeface="Wingdings" panose="05000000000000000000" pitchFamily="2" charset="2"/>
              <a:buChar char="ü"/>
            </a:pPr>
            <a:r>
              <a:rPr lang="fr-CA" sz="2900" dirty="0">
                <a:cs typeface="Arial" panose="020B0604020202020204" pitchFamily="34" charset="0"/>
              </a:rPr>
              <a:t> la présence régionale</a:t>
            </a:r>
          </a:p>
          <a:p>
            <a:pPr marL="0" indent="0">
              <a:buNone/>
            </a:pPr>
            <a:endParaRPr lang="fr-CA" dirty="0"/>
          </a:p>
          <a:p>
            <a:pPr marL="0" indent="0">
              <a:buNone/>
            </a:pPr>
            <a:r>
              <a:rPr lang="fr-CA" dirty="0"/>
              <a:t>La Direction régionale de l’Abitibi-Témiscamingue et du Nord-du-Québec compte sur une équipe ayant comme mandat :</a:t>
            </a:r>
          </a:p>
          <a:p>
            <a:pPr marL="0" indent="0">
              <a:buNone/>
            </a:pPr>
            <a:endParaRPr lang="fr-CA" b="0" dirty="0"/>
          </a:p>
          <a:p>
            <a:pPr marL="0" indent="0">
              <a:buNone/>
            </a:pPr>
            <a:r>
              <a:rPr lang="fr-CA" b="0" dirty="0"/>
              <a:t>Accompagnement des entreprises en commercialisation et en transformation alimentaire</a:t>
            </a:r>
          </a:p>
          <a:p>
            <a:pPr lvl="0">
              <a:lnSpc>
                <a:spcPct val="160000"/>
              </a:lnSpc>
            </a:pPr>
            <a:r>
              <a:rPr lang="fr-CA" b="0" dirty="0"/>
              <a:t>Soutien à l’adaptation et à la diversification des entreprises</a:t>
            </a:r>
          </a:p>
          <a:p>
            <a:pPr lvl="0">
              <a:lnSpc>
                <a:spcPct val="160000"/>
              </a:lnSpc>
            </a:pPr>
            <a:r>
              <a:rPr lang="fr-CA" b="0" dirty="0"/>
              <a:t>Veille stratégique et diffusion d’information de pointe</a:t>
            </a:r>
          </a:p>
          <a:p>
            <a:pPr lvl="0">
              <a:lnSpc>
                <a:spcPct val="160000"/>
              </a:lnSpc>
            </a:pPr>
            <a:r>
              <a:rPr lang="fr-CA" b="0" dirty="0"/>
              <a:t>Accompagnement de projets d’essais et d’innovation (ex. : cohortes du PAD – plan d’agriculture durable)</a:t>
            </a:r>
          </a:p>
          <a:p>
            <a:pPr lvl="0">
              <a:lnSpc>
                <a:spcPct val="160000"/>
              </a:lnSpc>
            </a:pPr>
            <a:r>
              <a:rPr lang="fr-CA" b="0" dirty="0"/>
              <a:t>Agroenvironnement (ex. bandes riveraines, haies brise-vent, cultures de couverture,…) </a:t>
            </a:r>
          </a:p>
          <a:p>
            <a:pPr lvl="0">
              <a:lnSpc>
                <a:spcPct val="160000"/>
              </a:lnSpc>
            </a:pPr>
            <a:r>
              <a:rPr lang="fr-CA" b="0" dirty="0"/>
              <a:t>Gestion de programmes d’aide financière visant l’investissement, la commercialisation, la transformation, l’agroenvironnement et l’innovation</a:t>
            </a:r>
          </a:p>
          <a:p>
            <a:pPr lvl="0">
              <a:lnSpc>
                <a:spcPct val="160000"/>
              </a:lnSpc>
            </a:pPr>
            <a:r>
              <a:rPr lang="fr-CA" b="0" dirty="0"/>
              <a:t>Aménagement du territoire et plans de développement de la zone agricole (PDZA)</a:t>
            </a:r>
          </a:p>
          <a:p>
            <a:pPr lvl="0">
              <a:lnSpc>
                <a:spcPct val="160000"/>
              </a:lnSpc>
            </a:pPr>
            <a:r>
              <a:rPr lang="fr-CA" b="0" dirty="0"/>
              <a:t>Développement régional et ententes de développement.</a:t>
            </a:r>
          </a:p>
          <a:p>
            <a:endParaRPr lang="fr-CA" dirty="0"/>
          </a:p>
        </p:txBody>
      </p:sp>
      <p:sp>
        <p:nvSpPr>
          <p:cNvPr id="4" name="Espace réservé du numéro de diapositive 3"/>
          <p:cNvSpPr>
            <a:spLocks noGrp="1"/>
          </p:cNvSpPr>
          <p:nvPr>
            <p:ph type="sldNum" sz="quarter" idx="5"/>
          </p:nvPr>
        </p:nvSpPr>
        <p:spPr/>
        <p:txBody>
          <a:bodyPr/>
          <a:lstStyle/>
          <a:p>
            <a:fld id="{DFB15516-60B2-4C4B-BEF4-61BF0E482CE8}" type="slidenum">
              <a:rPr lang="fr-FR" smtClean="0"/>
              <a:pPr/>
              <a:t>5</a:t>
            </a:fld>
            <a:endParaRPr lang="fr-FR"/>
          </a:p>
        </p:txBody>
      </p:sp>
    </p:spTree>
    <p:extLst>
      <p:ext uri="{BB962C8B-B14F-4D97-AF65-F5344CB8AC3E}">
        <p14:creationId xmlns:p14="http://schemas.microsoft.com/office/powerpoint/2010/main" val="1602578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None/>
            </a:pPr>
            <a:r>
              <a:rPr lang="fr-CA" dirty="0"/>
              <a:t>Processus d’embauche en cours :  </a:t>
            </a:r>
          </a:p>
          <a:p>
            <a:pPr lvl="1">
              <a:buFont typeface="Wingdings" panose="05000000000000000000" pitchFamily="2" charset="2"/>
              <a:buChar char="Ø"/>
            </a:pPr>
            <a:r>
              <a:rPr lang="fr-CA" dirty="0"/>
              <a:t> Conseiller en production animale </a:t>
            </a:r>
          </a:p>
          <a:p>
            <a:pPr lvl="1">
              <a:buFont typeface="Wingdings" panose="05000000000000000000" pitchFamily="2" charset="2"/>
              <a:buChar char="Ø"/>
            </a:pPr>
            <a:r>
              <a:rPr lang="fr-CA" dirty="0"/>
              <a:t>Conseiller en économie et gestion et responsable du CS de Ville-Marie</a:t>
            </a:r>
          </a:p>
          <a:p>
            <a:pPr lvl="1">
              <a:buFont typeface="Wingdings" panose="05000000000000000000" pitchFamily="2" charset="2"/>
              <a:buChar char="Ø"/>
            </a:pPr>
            <a:r>
              <a:rPr lang="fr-CA" dirty="0"/>
              <a:t> Conseiller en transformation alimentaire et commercialisation </a:t>
            </a:r>
          </a:p>
          <a:p>
            <a:pPr marL="0" indent="0">
              <a:buNone/>
            </a:pPr>
            <a:r>
              <a:rPr lang="fr-CA" dirty="0"/>
              <a:t>Expertise territoriale et ministérielle disponible : </a:t>
            </a:r>
          </a:p>
          <a:p>
            <a:pPr lvl="1">
              <a:buFont typeface="Wingdings" panose="05000000000000000000" pitchFamily="2" charset="2"/>
              <a:buChar char="Ø"/>
            </a:pPr>
            <a:r>
              <a:rPr lang="fr-CA" dirty="0"/>
              <a:t> Appui multidisciplinaire aux conseillers régionaux en production animales, grandes cultures (fourrages), agroenvironnement et autres  </a:t>
            </a:r>
          </a:p>
          <a:p>
            <a:endParaRPr lang="fr-CA" dirty="0"/>
          </a:p>
        </p:txBody>
      </p:sp>
      <p:sp>
        <p:nvSpPr>
          <p:cNvPr id="4" name="Espace réservé du numéro de diapositive 3"/>
          <p:cNvSpPr>
            <a:spLocks noGrp="1"/>
          </p:cNvSpPr>
          <p:nvPr>
            <p:ph type="sldNum" sz="quarter" idx="5"/>
          </p:nvPr>
        </p:nvSpPr>
        <p:spPr/>
        <p:txBody>
          <a:bodyPr/>
          <a:lstStyle/>
          <a:p>
            <a:fld id="{9FC41C64-3B65-4897-8D3B-3B1D0179E22D}" type="slidenum">
              <a:rPr lang="fr-CA" smtClean="0"/>
              <a:pPr/>
              <a:t>6</a:t>
            </a:fld>
            <a:endParaRPr lang="fr-CA"/>
          </a:p>
        </p:txBody>
      </p:sp>
    </p:spTree>
    <p:extLst>
      <p:ext uri="{BB962C8B-B14F-4D97-AF65-F5344CB8AC3E}">
        <p14:creationId xmlns:p14="http://schemas.microsoft.com/office/powerpoint/2010/main" val="183234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5 objectifs du PAD </a:t>
            </a:r>
          </a:p>
        </p:txBody>
      </p:sp>
      <p:sp>
        <p:nvSpPr>
          <p:cNvPr id="4" name="Espace réservé du numéro de diapositive 3"/>
          <p:cNvSpPr>
            <a:spLocks noGrp="1"/>
          </p:cNvSpPr>
          <p:nvPr>
            <p:ph type="sldNum" sz="quarter" idx="5"/>
          </p:nvPr>
        </p:nvSpPr>
        <p:spPr/>
        <p:txBody>
          <a:bodyPr/>
          <a:lstStyle/>
          <a:p>
            <a:fld id="{DFB15516-60B2-4C4B-BEF4-61BF0E482CE8}" type="slidenum">
              <a:rPr lang="fr-FR" smtClean="0"/>
              <a:pPr/>
              <a:t>9</a:t>
            </a:fld>
            <a:endParaRPr lang="fr-FR"/>
          </a:p>
        </p:txBody>
      </p:sp>
    </p:spTree>
    <p:extLst>
      <p:ext uri="{BB962C8B-B14F-4D97-AF65-F5344CB8AC3E}">
        <p14:creationId xmlns:p14="http://schemas.microsoft.com/office/powerpoint/2010/main" val="111883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 MRC Abitibi-Ouest a été consultée dans le cadre de l’élaboration du plan d’action régional </a:t>
            </a:r>
          </a:p>
          <a:p>
            <a:r>
              <a:rPr lang="fr-CA" dirty="0"/>
              <a:t>Exemples d’actions : </a:t>
            </a:r>
          </a:p>
          <a:p>
            <a:pPr marL="971550" lvl="1" indent="-514350">
              <a:buClr>
                <a:srgbClr val="B8E6F2"/>
              </a:buClr>
              <a:buFont typeface="+mj-lt"/>
              <a:buAutoNum type="arabicPeriod"/>
            </a:pPr>
            <a:r>
              <a:rPr lang="fr-CA" dirty="0">
                <a:cs typeface="Calibri"/>
              </a:rPr>
              <a:t>Favoriser l’utilisation raisonnée des pesticides </a:t>
            </a:r>
          </a:p>
          <a:p>
            <a:pPr marL="971550" lvl="1" indent="-514350">
              <a:buClr>
                <a:srgbClr val="B8E6F2"/>
              </a:buClr>
              <a:buFont typeface="+mj-lt"/>
              <a:buAutoNum type="arabicPeriod"/>
            </a:pPr>
            <a:r>
              <a:rPr lang="fr-CA" dirty="0">
                <a:cs typeface="Calibri"/>
              </a:rPr>
              <a:t>Amener les entreprises à mieux reconnaître les insectes ravageurs des cultures pour adapter leurs interventions en conséquence </a:t>
            </a:r>
          </a:p>
          <a:p>
            <a:pPr marL="971550" lvl="1" indent="-514350">
              <a:buClr>
                <a:srgbClr val="B8E6F2"/>
              </a:buClr>
              <a:buFont typeface="+mj-lt"/>
              <a:buAutoNum type="arabicPeriod"/>
            </a:pPr>
            <a:r>
              <a:rPr lang="fr-CA" dirty="0">
                <a:cs typeface="Calibri"/>
              </a:rPr>
              <a:t>Améliorer la santé des sols et encourager les stratégies de conservation des sols</a:t>
            </a:r>
          </a:p>
          <a:p>
            <a:pPr marL="971550" lvl="1" indent="-514350">
              <a:buClr>
                <a:srgbClr val="B8E6F2"/>
              </a:buClr>
              <a:buFont typeface="+mj-lt"/>
              <a:buAutoNum type="arabicPeriod"/>
            </a:pPr>
            <a:r>
              <a:rPr lang="fr-CA" dirty="0">
                <a:cs typeface="Calibri"/>
              </a:rPr>
              <a:t>Favoriser une meilleure gestion de l’application des matières fertilisantes</a:t>
            </a:r>
          </a:p>
          <a:p>
            <a:pPr marL="971550" lvl="1" indent="-514350">
              <a:buClr>
                <a:srgbClr val="B8E6F2"/>
              </a:buClr>
              <a:buFont typeface="+mj-lt"/>
              <a:buAutoNum type="arabicPeriod"/>
            </a:pPr>
            <a:r>
              <a:rPr lang="fr-CA" dirty="0">
                <a:cs typeface="Calibri"/>
              </a:rPr>
              <a:t>Sensibiliser les entreprises et les encourager à préserver les bandes riveraines et les boisés agricoles pour maintenir la biodiversité </a:t>
            </a:r>
            <a:r>
              <a:rPr lang="fr-CA" dirty="0">
                <a:solidFill>
                  <a:schemeClr val="tx1">
                    <a:lumMod val="50000"/>
                  </a:schemeClr>
                </a:solidFill>
                <a:cs typeface="Calibri"/>
              </a:rPr>
              <a:t>dans les zones agricoles et en périphérie </a:t>
            </a:r>
          </a:p>
          <a:p>
            <a:endParaRPr lang="fr-CA" dirty="0"/>
          </a:p>
          <a:p>
            <a:r>
              <a:rPr lang="fr-CA" dirty="0"/>
              <a:t>Cohortes régionales en cours : </a:t>
            </a:r>
          </a:p>
          <a:p>
            <a:pPr marL="171450" indent="-171450">
              <a:buFontTx/>
              <a:buChar char="-"/>
            </a:pPr>
            <a:r>
              <a:rPr lang="fr-CA" dirty="0"/>
              <a:t>Régie biologique des céréales</a:t>
            </a:r>
          </a:p>
          <a:p>
            <a:pPr marL="171450" indent="-171450">
              <a:buFontTx/>
              <a:buChar char="-"/>
            </a:pPr>
            <a:r>
              <a:rPr lang="fr-CA" dirty="0"/>
              <a:t>Pratiques durables en production maraîchère diversifiée</a:t>
            </a:r>
          </a:p>
          <a:p>
            <a:pPr marL="171450" indent="-171450">
              <a:buFontTx/>
              <a:buChar char="-"/>
            </a:pPr>
            <a:r>
              <a:rPr lang="fr-CA" dirty="0"/>
              <a:t>Gestion et rénovation des pâturages</a:t>
            </a:r>
          </a:p>
          <a:p>
            <a:pPr marL="171450" indent="-171450">
              <a:buFontTx/>
              <a:buChar char="-"/>
            </a:pPr>
            <a:r>
              <a:rPr lang="fr-CA" dirty="0"/>
              <a:t>Semis direct sur couverture végétale permanentes</a:t>
            </a:r>
          </a:p>
          <a:p>
            <a:pPr marL="171450" indent="-171450">
              <a:buFontTx/>
              <a:buChar char="-"/>
            </a:pPr>
            <a:r>
              <a:rPr lang="fr-CA" dirty="0"/>
              <a:t>Pâturage adaptatif </a:t>
            </a:r>
            <a:r>
              <a:rPr lang="fr-CA" dirty="0" err="1"/>
              <a:t>multiparcelles</a:t>
            </a:r>
            <a:r>
              <a:rPr lang="fr-CA" dirty="0"/>
              <a:t> (ÉCOBOEUF)</a:t>
            </a:r>
          </a:p>
          <a:p>
            <a:pPr marL="0" indent="0">
              <a:buFontTx/>
              <a:buNone/>
            </a:pPr>
            <a:endParaRPr lang="fr-CA" dirty="0"/>
          </a:p>
          <a:p>
            <a:pPr marL="0" indent="0">
              <a:buFontTx/>
              <a:buNone/>
            </a:pPr>
            <a:r>
              <a:rPr lang="fr-CA" dirty="0"/>
              <a:t>Projets régionaux en cours</a:t>
            </a:r>
          </a:p>
          <a:p>
            <a:pPr marL="171450" indent="-171450">
              <a:buFontTx/>
              <a:buChar char="-"/>
            </a:pPr>
            <a:r>
              <a:rPr lang="fr-CA" dirty="0"/>
              <a:t>Documenter la présence de pesticides dans les puits comme outil de sensibilisation</a:t>
            </a:r>
          </a:p>
          <a:p>
            <a:pPr marL="171450" indent="-171450">
              <a:buFontTx/>
              <a:buChar char="-"/>
            </a:pPr>
            <a:r>
              <a:rPr lang="fr-CA" dirty="0"/>
              <a:t>Vitrine de démonstration de techniques de rénovation des prairies et de chaulage </a:t>
            </a:r>
          </a:p>
          <a:p>
            <a:pPr marL="0" indent="0">
              <a:buFontTx/>
              <a:buNone/>
            </a:pPr>
            <a:endParaRPr lang="fr-CA" dirty="0"/>
          </a:p>
        </p:txBody>
      </p:sp>
      <p:sp>
        <p:nvSpPr>
          <p:cNvPr id="4" name="Espace réservé du numéro de diapositive 3"/>
          <p:cNvSpPr>
            <a:spLocks noGrp="1"/>
          </p:cNvSpPr>
          <p:nvPr>
            <p:ph type="sldNum" sz="quarter" idx="5"/>
          </p:nvPr>
        </p:nvSpPr>
        <p:spPr/>
        <p:txBody>
          <a:bodyPr/>
          <a:lstStyle/>
          <a:p>
            <a:fld id="{DFB15516-60B2-4C4B-BEF4-61BF0E482CE8}" type="slidenum">
              <a:rPr lang="fr-FR" smtClean="0"/>
              <a:pPr/>
              <a:t>10</a:t>
            </a:fld>
            <a:endParaRPr lang="fr-FR"/>
          </a:p>
        </p:txBody>
      </p:sp>
    </p:spTree>
    <p:extLst>
      <p:ext uri="{BB962C8B-B14F-4D97-AF65-F5344CB8AC3E}">
        <p14:creationId xmlns:p14="http://schemas.microsoft.com/office/powerpoint/2010/main" val="26686828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Contacts réalisés à différents niveaux afin de documenter le dossier et évaluer les options qui nous permettront de mettre en place les bases à une structure éventuelle de concertation </a:t>
            </a:r>
          </a:p>
          <a:p>
            <a:endParaRPr lang="fr-CA" dirty="0"/>
          </a:p>
        </p:txBody>
      </p:sp>
      <p:sp>
        <p:nvSpPr>
          <p:cNvPr id="4" name="Espace réservé du numéro de diapositive 3"/>
          <p:cNvSpPr>
            <a:spLocks noGrp="1"/>
          </p:cNvSpPr>
          <p:nvPr>
            <p:ph type="sldNum" sz="quarter" idx="5"/>
          </p:nvPr>
        </p:nvSpPr>
        <p:spPr/>
        <p:txBody>
          <a:bodyPr/>
          <a:lstStyle/>
          <a:p>
            <a:fld id="{DFB15516-60B2-4C4B-BEF4-61BF0E482CE8}" type="slidenum">
              <a:rPr lang="fr-FR" smtClean="0"/>
              <a:pPr/>
              <a:t>12</a:t>
            </a:fld>
            <a:endParaRPr lang="fr-FR"/>
          </a:p>
        </p:txBody>
      </p:sp>
    </p:spTree>
    <p:extLst>
      <p:ext uri="{BB962C8B-B14F-4D97-AF65-F5344CB8AC3E}">
        <p14:creationId xmlns:p14="http://schemas.microsoft.com/office/powerpoint/2010/main" val="1425339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R="31115" lvl="0">
              <a:spcAft>
                <a:spcPts val="0"/>
              </a:spcAft>
              <a:tabLst>
                <a:tab pos="2610485" algn="l"/>
              </a:tabLst>
            </a:pPr>
            <a:r>
              <a:rPr lang="fr-CA" sz="2400" dirty="0"/>
              <a:t>Depuis décembre 2022 en A-T : </a:t>
            </a:r>
          </a:p>
          <a:p>
            <a:pPr marR="31115" lvl="1">
              <a:tabLst>
                <a:tab pos="2610485" algn="l"/>
              </a:tabLst>
            </a:pPr>
            <a:r>
              <a:rPr lang="fr-CA" sz="2000" dirty="0"/>
              <a:t>Entente de principe sur le projet de document d’entente sectorielle de développement</a:t>
            </a:r>
          </a:p>
          <a:p>
            <a:pPr marR="31115" lvl="1">
              <a:tabLst>
                <a:tab pos="2610485" algn="l"/>
              </a:tabLst>
            </a:pPr>
            <a:r>
              <a:rPr lang="fr-CA" sz="2000" dirty="0"/>
              <a:t>Soutenir des projets par territoire et des projets régionaux mais les modalités demeurent à définir </a:t>
            </a:r>
          </a:p>
          <a:p>
            <a:pPr marR="31115" lvl="1">
              <a:tabLst>
                <a:tab pos="2610485" algn="l"/>
              </a:tabLst>
            </a:pPr>
            <a:r>
              <a:rPr lang="fr-CA" sz="2000" dirty="0"/>
              <a:t>Le MAPAQ est responsable de l’entente et de sa mise en œuvre avec un objectif actuel de signer d’ici la fin mars 2023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Entente qui s’échelonnera jusqu’au 31 mars 2025 pour un montant de 2,1 M$ incluant la participation de plusieurs partenaires du milieu : </a:t>
            </a:r>
            <a:r>
              <a:rPr lang="fr-CA" sz="1200" dirty="0"/>
              <a:t> </a:t>
            </a:r>
          </a:p>
          <a:p>
            <a:pPr>
              <a:buFontTx/>
              <a:buChar char="-"/>
            </a:pPr>
            <a:r>
              <a:rPr lang="fr-CA" dirty="0"/>
              <a:t>MAPAQ</a:t>
            </a:r>
          </a:p>
          <a:p>
            <a:pPr>
              <a:buFontTx/>
              <a:buChar char="-"/>
            </a:pPr>
            <a:r>
              <a:rPr lang="fr-CA" dirty="0"/>
              <a:t>MAMH</a:t>
            </a:r>
          </a:p>
          <a:p>
            <a:pPr>
              <a:buFontTx/>
              <a:buChar char="-"/>
            </a:pPr>
            <a:r>
              <a:rPr lang="fr-CA" dirty="0"/>
              <a:t>MEIE</a:t>
            </a:r>
          </a:p>
          <a:p>
            <a:pPr>
              <a:buFontTx/>
              <a:buChar char="-"/>
            </a:pPr>
            <a:r>
              <a:rPr lang="fr-CA" dirty="0"/>
              <a:t>Services Québec</a:t>
            </a:r>
          </a:p>
          <a:p>
            <a:pPr>
              <a:buFontTx/>
              <a:buChar char="-"/>
            </a:pPr>
            <a:r>
              <a:rPr lang="fr-CA" dirty="0"/>
              <a:t>Les 5 MRC</a:t>
            </a:r>
          </a:p>
          <a:p>
            <a:pPr>
              <a:buFontTx/>
              <a:buChar char="-"/>
            </a:pPr>
            <a:r>
              <a:rPr lang="fr-CA" dirty="0"/>
              <a:t>La CPAT</a:t>
            </a:r>
          </a:p>
          <a:p>
            <a:pPr>
              <a:buFontTx/>
              <a:buChar char="-"/>
            </a:pPr>
            <a:r>
              <a:rPr lang="fr-CA" dirty="0"/>
              <a:t>Le CLD Abitibi</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t>Le CLD Abitibi sera responsable, via l’ESDBAT, de réaliser une mise en commun des enjeux territoriaux, régionaux et sectoriels, identifiés notamment dans les PDZA et autres planifications de développement du territoire agricole</a:t>
            </a:r>
          </a:p>
          <a:p>
            <a:endParaRPr lang="fr-CA" dirty="0"/>
          </a:p>
          <a:p>
            <a:endParaRPr lang="fr-CA" dirty="0"/>
          </a:p>
        </p:txBody>
      </p:sp>
      <p:sp>
        <p:nvSpPr>
          <p:cNvPr id="4" name="Espace réservé du numéro de diapositive 3"/>
          <p:cNvSpPr>
            <a:spLocks noGrp="1"/>
          </p:cNvSpPr>
          <p:nvPr>
            <p:ph type="sldNum" sz="quarter" idx="5"/>
          </p:nvPr>
        </p:nvSpPr>
        <p:spPr/>
        <p:txBody>
          <a:bodyPr/>
          <a:lstStyle/>
          <a:p>
            <a:fld id="{DFB15516-60B2-4C4B-BEF4-61BF0E482CE8}" type="slidenum">
              <a:rPr lang="fr-FR" smtClean="0"/>
              <a:pPr/>
              <a:t>13</a:t>
            </a:fld>
            <a:endParaRPr lang="fr-FR"/>
          </a:p>
        </p:txBody>
      </p:sp>
    </p:spTree>
    <p:extLst>
      <p:ext uri="{BB962C8B-B14F-4D97-AF65-F5344CB8AC3E}">
        <p14:creationId xmlns:p14="http://schemas.microsoft.com/office/powerpoint/2010/main" val="11778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CA"/>
              <a:t>Modifier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Modifier le style des sous-titres du masque</a:t>
            </a:r>
            <a:endParaRPr lang="en-US" dirty="0"/>
          </a:p>
        </p:txBody>
      </p:sp>
      <p:sp>
        <p:nvSpPr>
          <p:cNvPr id="4" name="Date Placeholder 3"/>
          <p:cNvSpPr>
            <a:spLocks noGrp="1"/>
          </p:cNvSpPr>
          <p:nvPr>
            <p:ph type="dt" sz="half" idx="10"/>
          </p:nvPr>
        </p:nvSpPr>
        <p:spPr/>
        <p:txBody>
          <a:bodyPr/>
          <a:lstStyle/>
          <a:p>
            <a:fld id="{6821805C-F502-E843-8A32-E25933236C3D}" type="datetime1">
              <a:rPr lang="fr-CA" smtClean="0"/>
              <a:pPr/>
              <a:t>2023-03-29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4C8277E-2FE3-D44A-AD8A-83FDBFB15FE6}" type="slidenum">
              <a:rPr lang="fr-FR" smtClean="0"/>
              <a:pPr/>
              <a:t>‹N°›</a:t>
            </a:fld>
            <a:endParaRPr lang="fr-FR"/>
          </a:p>
        </p:txBody>
      </p:sp>
    </p:spTree>
    <p:extLst>
      <p:ext uri="{BB962C8B-B14F-4D97-AF65-F5344CB8AC3E}">
        <p14:creationId xmlns:p14="http://schemas.microsoft.com/office/powerpoint/2010/main" val="3564883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Modifier le style du titre</a:t>
            </a:r>
            <a:endParaRPr lang="en-US" dirty="0"/>
          </a:p>
        </p:txBody>
      </p:sp>
      <p:sp>
        <p:nvSpPr>
          <p:cNvPr id="3" name="Vertical Text Placeholder 2"/>
          <p:cNvSpPr>
            <a:spLocks noGrp="1"/>
          </p:cNvSpPr>
          <p:nvPr>
            <p:ph type="body" orient="vert" idx="1"/>
          </p:nvPr>
        </p:nvSpPr>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dirty="0"/>
          </a:p>
        </p:txBody>
      </p:sp>
      <p:sp>
        <p:nvSpPr>
          <p:cNvPr id="4" name="Date Placeholder 3"/>
          <p:cNvSpPr>
            <a:spLocks noGrp="1"/>
          </p:cNvSpPr>
          <p:nvPr>
            <p:ph type="dt" sz="half" idx="10"/>
          </p:nvPr>
        </p:nvSpPr>
        <p:spPr/>
        <p:txBody>
          <a:bodyPr/>
          <a:lstStyle/>
          <a:p>
            <a:fld id="{5A3C32E5-B1C2-B848-9EA7-4A2861F963B1}" type="datetime1">
              <a:rPr lang="fr-CA" smtClean="0"/>
              <a:pPr/>
              <a:t>2023-03-29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4C8277E-2FE3-D44A-AD8A-83FDBFB15FE6}" type="slidenum">
              <a:rPr lang="fr-FR" smtClean="0"/>
              <a:pPr/>
              <a:t>‹N°›</a:t>
            </a:fld>
            <a:endParaRPr lang="fr-FR"/>
          </a:p>
        </p:txBody>
      </p:sp>
    </p:spTree>
    <p:extLst>
      <p:ext uri="{BB962C8B-B14F-4D97-AF65-F5344CB8AC3E}">
        <p14:creationId xmlns:p14="http://schemas.microsoft.com/office/powerpoint/2010/main" val="3114443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CA"/>
              <a:t>Modifier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dirty="0"/>
          </a:p>
        </p:txBody>
      </p:sp>
      <p:sp>
        <p:nvSpPr>
          <p:cNvPr id="4" name="Date Placeholder 3"/>
          <p:cNvSpPr>
            <a:spLocks noGrp="1"/>
          </p:cNvSpPr>
          <p:nvPr>
            <p:ph type="dt" sz="half" idx="10"/>
          </p:nvPr>
        </p:nvSpPr>
        <p:spPr/>
        <p:txBody>
          <a:bodyPr/>
          <a:lstStyle/>
          <a:p>
            <a:fld id="{DD7C0D48-917C-514D-B384-9D3299A0ED22}" type="datetime1">
              <a:rPr lang="fr-CA" smtClean="0"/>
              <a:pPr/>
              <a:t>2023-03-29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4C8277E-2FE3-D44A-AD8A-83FDBFB15FE6}" type="slidenum">
              <a:rPr lang="fr-FR" smtClean="0"/>
              <a:pPr/>
              <a:t>‹N°›</a:t>
            </a:fld>
            <a:endParaRPr lang="fr-FR"/>
          </a:p>
        </p:txBody>
      </p:sp>
    </p:spTree>
    <p:extLst>
      <p:ext uri="{BB962C8B-B14F-4D97-AF65-F5344CB8AC3E}">
        <p14:creationId xmlns:p14="http://schemas.microsoft.com/office/powerpoint/2010/main" val="461927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Modifier le style du titre</a:t>
            </a:r>
            <a:endParaRPr lang="en-US" dirty="0"/>
          </a:p>
        </p:txBody>
      </p:sp>
      <p:sp>
        <p:nvSpPr>
          <p:cNvPr id="3" name="Content Placeholder 2"/>
          <p:cNvSpPr>
            <a:spLocks noGrp="1"/>
          </p:cNvSpPr>
          <p:nvPr>
            <p:ph idx="1"/>
          </p:nvPr>
        </p:nvSpPr>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dirty="0"/>
          </a:p>
        </p:txBody>
      </p:sp>
      <p:sp>
        <p:nvSpPr>
          <p:cNvPr id="4" name="Date Placeholder 3"/>
          <p:cNvSpPr>
            <a:spLocks noGrp="1"/>
          </p:cNvSpPr>
          <p:nvPr>
            <p:ph type="dt" sz="half" idx="10"/>
          </p:nvPr>
        </p:nvSpPr>
        <p:spPr/>
        <p:txBody>
          <a:bodyPr/>
          <a:lstStyle/>
          <a:p>
            <a:fld id="{47D92295-CE09-0F4F-A22D-EC6C8BFC46BB}" type="datetime1">
              <a:rPr lang="fr-CA" smtClean="0"/>
              <a:pPr/>
              <a:t>2023-03-29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4C8277E-2FE3-D44A-AD8A-83FDBFB15FE6}" type="slidenum">
              <a:rPr lang="fr-FR" smtClean="0"/>
              <a:pPr/>
              <a:t>‹N°›</a:t>
            </a:fld>
            <a:endParaRPr lang="fr-FR"/>
          </a:p>
        </p:txBody>
      </p:sp>
    </p:spTree>
    <p:extLst>
      <p:ext uri="{BB962C8B-B14F-4D97-AF65-F5344CB8AC3E}">
        <p14:creationId xmlns:p14="http://schemas.microsoft.com/office/powerpoint/2010/main" val="846835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CA"/>
              <a:t>Modifier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CA"/>
              <a:t>Cliquez pour modifier les styles du texte du masque</a:t>
            </a:r>
          </a:p>
        </p:txBody>
      </p:sp>
      <p:sp>
        <p:nvSpPr>
          <p:cNvPr id="4" name="Date Placeholder 3"/>
          <p:cNvSpPr>
            <a:spLocks noGrp="1"/>
          </p:cNvSpPr>
          <p:nvPr>
            <p:ph type="dt" sz="half" idx="10"/>
          </p:nvPr>
        </p:nvSpPr>
        <p:spPr/>
        <p:txBody>
          <a:bodyPr/>
          <a:lstStyle/>
          <a:p>
            <a:fld id="{983A578D-A153-0E43-AA43-58D321180D1B}" type="datetime1">
              <a:rPr lang="fr-CA" smtClean="0"/>
              <a:pPr/>
              <a:t>2023-03-29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4C8277E-2FE3-D44A-AD8A-83FDBFB15FE6}" type="slidenum">
              <a:rPr lang="fr-FR" smtClean="0"/>
              <a:pPr/>
              <a:t>‹N°›</a:t>
            </a:fld>
            <a:endParaRPr lang="fr-FR"/>
          </a:p>
        </p:txBody>
      </p:sp>
    </p:spTree>
    <p:extLst>
      <p:ext uri="{BB962C8B-B14F-4D97-AF65-F5344CB8AC3E}">
        <p14:creationId xmlns:p14="http://schemas.microsoft.com/office/powerpoint/2010/main" val="4010868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Modifier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dirty="0"/>
          </a:p>
        </p:txBody>
      </p:sp>
      <p:sp>
        <p:nvSpPr>
          <p:cNvPr id="5" name="Date Placeholder 4"/>
          <p:cNvSpPr>
            <a:spLocks noGrp="1"/>
          </p:cNvSpPr>
          <p:nvPr>
            <p:ph type="dt" sz="half" idx="10"/>
          </p:nvPr>
        </p:nvSpPr>
        <p:spPr/>
        <p:txBody>
          <a:bodyPr/>
          <a:lstStyle/>
          <a:p>
            <a:fld id="{AD148C43-2266-424E-A49F-0E47EA06E39D}" type="datetime1">
              <a:rPr lang="fr-CA" smtClean="0"/>
              <a:pPr/>
              <a:t>2023-03-29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4C8277E-2FE3-D44A-AD8A-83FDBFB15FE6}" type="slidenum">
              <a:rPr lang="fr-FR" smtClean="0"/>
              <a:pPr/>
              <a:t>‹N°›</a:t>
            </a:fld>
            <a:endParaRPr lang="fr-FR"/>
          </a:p>
        </p:txBody>
      </p:sp>
    </p:spTree>
    <p:extLst>
      <p:ext uri="{BB962C8B-B14F-4D97-AF65-F5344CB8AC3E}">
        <p14:creationId xmlns:p14="http://schemas.microsoft.com/office/powerpoint/2010/main" val="1237190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CA"/>
              <a:t>Modifier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dirty="0"/>
          </a:p>
        </p:txBody>
      </p:sp>
      <p:sp>
        <p:nvSpPr>
          <p:cNvPr id="7" name="Date Placeholder 6"/>
          <p:cNvSpPr>
            <a:spLocks noGrp="1"/>
          </p:cNvSpPr>
          <p:nvPr>
            <p:ph type="dt" sz="half" idx="10"/>
          </p:nvPr>
        </p:nvSpPr>
        <p:spPr/>
        <p:txBody>
          <a:bodyPr/>
          <a:lstStyle/>
          <a:p>
            <a:fld id="{D3B3846C-A481-2341-BCA4-C769DB75CC66}" type="datetime1">
              <a:rPr lang="fr-CA" smtClean="0"/>
              <a:pPr/>
              <a:t>2023-03-29</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54C8277E-2FE3-D44A-AD8A-83FDBFB15FE6}" type="slidenum">
              <a:rPr lang="fr-FR" smtClean="0"/>
              <a:pPr/>
              <a:t>‹N°›</a:t>
            </a:fld>
            <a:endParaRPr lang="fr-FR"/>
          </a:p>
        </p:txBody>
      </p:sp>
    </p:spTree>
    <p:extLst>
      <p:ext uri="{BB962C8B-B14F-4D97-AF65-F5344CB8AC3E}">
        <p14:creationId xmlns:p14="http://schemas.microsoft.com/office/powerpoint/2010/main" val="2750258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Modifier le style du titre</a:t>
            </a:r>
            <a:endParaRPr lang="en-US" dirty="0"/>
          </a:p>
        </p:txBody>
      </p:sp>
      <p:sp>
        <p:nvSpPr>
          <p:cNvPr id="3" name="Date Placeholder 2"/>
          <p:cNvSpPr>
            <a:spLocks noGrp="1"/>
          </p:cNvSpPr>
          <p:nvPr>
            <p:ph type="dt" sz="half" idx="10"/>
          </p:nvPr>
        </p:nvSpPr>
        <p:spPr/>
        <p:txBody>
          <a:bodyPr/>
          <a:lstStyle/>
          <a:p>
            <a:fld id="{EA45D903-CE40-CF40-8E23-D71A12DA9A26}" type="datetime1">
              <a:rPr lang="fr-CA" smtClean="0"/>
              <a:pPr/>
              <a:t>2023-03-29</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54C8277E-2FE3-D44A-AD8A-83FDBFB15FE6}" type="slidenum">
              <a:rPr lang="fr-FR" smtClean="0"/>
              <a:pPr/>
              <a:t>‹N°›</a:t>
            </a:fld>
            <a:endParaRPr lang="fr-FR"/>
          </a:p>
        </p:txBody>
      </p:sp>
    </p:spTree>
    <p:extLst>
      <p:ext uri="{BB962C8B-B14F-4D97-AF65-F5344CB8AC3E}">
        <p14:creationId xmlns:p14="http://schemas.microsoft.com/office/powerpoint/2010/main" val="4064764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4A7BB5-E65B-CA48-96D0-282D648AF86E}" type="datetime1">
              <a:rPr lang="fr-CA" smtClean="0"/>
              <a:pPr/>
              <a:t>2023-03-29</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54C8277E-2FE3-D44A-AD8A-83FDBFB15FE6}" type="slidenum">
              <a:rPr lang="fr-FR" smtClean="0"/>
              <a:pPr/>
              <a:t>‹N°›</a:t>
            </a:fld>
            <a:endParaRPr lang="fr-FR"/>
          </a:p>
        </p:txBody>
      </p:sp>
    </p:spTree>
    <p:extLst>
      <p:ext uri="{BB962C8B-B14F-4D97-AF65-F5344CB8AC3E}">
        <p14:creationId xmlns:p14="http://schemas.microsoft.com/office/powerpoint/2010/main" val="1188955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CA"/>
              <a:t>Modifier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sp>
        <p:nvSpPr>
          <p:cNvPr id="5" name="Date Placeholder 4"/>
          <p:cNvSpPr>
            <a:spLocks noGrp="1"/>
          </p:cNvSpPr>
          <p:nvPr>
            <p:ph type="dt" sz="half" idx="10"/>
          </p:nvPr>
        </p:nvSpPr>
        <p:spPr/>
        <p:txBody>
          <a:bodyPr/>
          <a:lstStyle/>
          <a:p>
            <a:fld id="{269C1CA9-1A69-DA4B-9EF4-139C89870880}" type="datetime1">
              <a:rPr lang="fr-CA" smtClean="0"/>
              <a:pPr/>
              <a:t>2023-03-29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4C8277E-2FE3-D44A-AD8A-83FDBFB15FE6}" type="slidenum">
              <a:rPr lang="fr-FR" smtClean="0"/>
              <a:pPr/>
              <a:t>‹N°›</a:t>
            </a:fld>
            <a:endParaRPr lang="fr-FR"/>
          </a:p>
        </p:txBody>
      </p:sp>
    </p:spTree>
    <p:extLst>
      <p:ext uri="{BB962C8B-B14F-4D97-AF65-F5344CB8AC3E}">
        <p14:creationId xmlns:p14="http://schemas.microsoft.com/office/powerpoint/2010/main" val="2072770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CA"/>
              <a:t>Modifier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CA"/>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sp>
        <p:nvSpPr>
          <p:cNvPr id="5" name="Date Placeholder 4"/>
          <p:cNvSpPr>
            <a:spLocks noGrp="1"/>
          </p:cNvSpPr>
          <p:nvPr>
            <p:ph type="dt" sz="half" idx="10"/>
          </p:nvPr>
        </p:nvSpPr>
        <p:spPr/>
        <p:txBody>
          <a:bodyPr/>
          <a:lstStyle/>
          <a:p>
            <a:fld id="{BD729EF5-5CB3-0D42-B40A-F892CAA7E709}" type="datetime1">
              <a:rPr lang="fr-CA" smtClean="0"/>
              <a:pPr/>
              <a:t>2023-03-29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4C8277E-2FE3-D44A-AD8A-83FDBFB15FE6}" type="slidenum">
              <a:rPr lang="fr-FR" smtClean="0"/>
              <a:pPr/>
              <a:t>‹N°›</a:t>
            </a:fld>
            <a:endParaRPr lang="fr-FR"/>
          </a:p>
        </p:txBody>
      </p:sp>
    </p:spTree>
    <p:extLst>
      <p:ext uri="{BB962C8B-B14F-4D97-AF65-F5344CB8AC3E}">
        <p14:creationId xmlns:p14="http://schemas.microsoft.com/office/powerpoint/2010/main" val="2642671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CA"/>
              <a:t>Modifier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314A61-E321-B54A-B037-B6292C5D8BD6}" type="datetime1">
              <a:rPr lang="fr-CA" smtClean="0"/>
              <a:pPr/>
              <a:t>2023-03-29</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077695" y="6531971"/>
            <a:ext cx="2738399" cy="331932"/>
          </a:xfrm>
          <a:prstGeom prst="rect">
            <a:avLst/>
          </a:prstGeom>
        </p:spPr>
        <p:txBody>
          <a:bodyPr vert="horz" lIns="91440" tIns="45720" rIns="91440" bIns="45720" rtlCol="0" anchor="ctr"/>
          <a:lstStyle>
            <a:lvl1pPr algn="r">
              <a:defRPr sz="1200">
                <a:solidFill>
                  <a:schemeClr val="tx1">
                    <a:tint val="75000"/>
                  </a:schemeClr>
                </a:solidFill>
              </a:defRPr>
            </a:lvl1pPr>
          </a:lstStyle>
          <a:p>
            <a:fld id="{54C8277E-2FE3-D44A-AD8A-83FDBFB15FE6}" type="slidenum">
              <a:rPr lang="fr-FR" smtClean="0"/>
              <a:pPr/>
              <a:t>‹N°›</a:t>
            </a:fld>
            <a:endParaRPr lang="fr-FR"/>
          </a:p>
        </p:txBody>
      </p:sp>
    </p:spTree>
    <p:extLst>
      <p:ext uri="{BB962C8B-B14F-4D97-AF65-F5344CB8AC3E}">
        <p14:creationId xmlns:p14="http://schemas.microsoft.com/office/powerpoint/2010/main" val="515180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6.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8" name="Rectangle 107">
            <a:extLst>
              <a:ext uri="{FF2B5EF4-FFF2-40B4-BE49-F238E27FC236}">
                <a16:creationId xmlns:a16="http://schemas.microsoft.com/office/drawing/2014/main" id="{2DA60C47-9F76-46D7-9D57-E0C7BA42B8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5A42F03D-3B05-49A0-9CA0-F0331C2A2F9C}"/>
              </a:ext>
            </a:extLst>
          </p:cNvPr>
          <p:cNvSpPr>
            <a:spLocks noGrp="1"/>
          </p:cNvSpPr>
          <p:nvPr>
            <p:ph type="ctrTitle"/>
          </p:nvPr>
        </p:nvSpPr>
        <p:spPr>
          <a:xfrm>
            <a:off x="5177661" y="679730"/>
            <a:ext cx="3563172" cy="3366957"/>
          </a:xfrm>
        </p:spPr>
        <p:txBody>
          <a:bodyPr vert="horz" lIns="91440" tIns="45720" rIns="91440" bIns="45720" rtlCol="0" anchor="b">
            <a:normAutofit fontScale="90000"/>
          </a:bodyPr>
          <a:lstStyle/>
          <a:p>
            <a:r>
              <a:rPr lang="en-US" sz="3800" b="1" dirty="0"/>
              <a:t>Le </a:t>
            </a:r>
            <a:r>
              <a:rPr lang="en-US" sz="3800" b="1" dirty="0" err="1"/>
              <a:t>secteur</a:t>
            </a:r>
            <a:r>
              <a:rPr lang="en-US" sz="3800" b="1" dirty="0"/>
              <a:t> </a:t>
            </a:r>
            <a:r>
              <a:rPr lang="en-US" sz="3800" b="1" dirty="0" err="1"/>
              <a:t>bioalimentaire</a:t>
            </a:r>
            <a:r>
              <a:rPr lang="en-US" sz="3800" b="1" dirty="0"/>
              <a:t> au </a:t>
            </a:r>
            <a:r>
              <a:rPr lang="en-US" sz="3800" b="1" dirty="0" err="1"/>
              <a:t>coeur</a:t>
            </a:r>
            <a:r>
              <a:rPr lang="en-US" sz="3800" b="1" dirty="0"/>
              <a:t> de </a:t>
            </a:r>
            <a:r>
              <a:rPr lang="en-US" sz="3800" b="1" dirty="0" err="1"/>
              <a:t>notre</a:t>
            </a:r>
            <a:r>
              <a:rPr lang="en-US" sz="3800" b="1" dirty="0"/>
              <a:t> </a:t>
            </a:r>
            <a:r>
              <a:rPr lang="en-US" sz="3800" b="1" dirty="0" err="1"/>
              <a:t>mandat</a:t>
            </a:r>
            <a:br>
              <a:rPr lang="en-US" sz="3300" b="1" dirty="0"/>
            </a:br>
            <a:br>
              <a:rPr lang="en-US" sz="3300" b="1" dirty="0"/>
            </a:br>
            <a:r>
              <a:rPr lang="en-US" sz="2400" b="1" dirty="0" err="1"/>
              <a:t>Semaine</a:t>
            </a:r>
            <a:r>
              <a:rPr lang="en-US" sz="2400" b="1" dirty="0"/>
              <a:t> de </a:t>
            </a:r>
            <a:r>
              <a:rPr lang="en-US" sz="2400" b="1" dirty="0" err="1"/>
              <a:t>l’agroalimentaire</a:t>
            </a:r>
            <a:r>
              <a:rPr lang="en-US" sz="2400" b="1" dirty="0"/>
              <a:t> </a:t>
            </a:r>
            <a:r>
              <a:rPr lang="en-US" sz="2400" b="1" dirty="0" err="1"/>
              <a:t>en</a:t>
            </a:r>
            <a:r>
              <a:rPr lang="en-US" sz="2400" b="1" dirty="0"/>
              <a:t> Abitibi-Ouest</a:t>
            </a:r>
            <a:br>
              <a:rPr lang="en-US" sz="3300" b="1" dirty="0"/>
            </a:br>
            <a:endParaRPr lang="en-US" sz="3300" b="1" dirty="0"/>
          </a:p>
        </p:txBody>
      </p:sp>
      <p:sp>
        <p:nvSpPr>
          <p:cNvPr id="3" name="Sous-titre 2">
            <a:extLst>
              <a:ext uri="{FF2B5EF4-FFF2-40B4-BE49-F238E27FC236}">
                <a16:creationId xmlns:a16="http://schemas.microsoft.com/office/drawing/2014/main" id="{4FA716C6-817A-42FC-B9FC-FB847CDAA019}"/>
              </a:ext>
            </a:extLst>
          </p:cNvPr>
          <p:cNvSpPr>
            <a:spLocks noGrp="1"/>
          </p:cNvSpPr>
          <p:nvPr>
            <p:ph type="subTitle" idx="1"/>
          </p:nvPr>
        </p:nvSpPr>
        <p:spPr>
          <a:xfrm>
            <a:off x="5177661" y="4271819"/>
            <a:ext cx="3563171" cy="2169442"/>
          </a:xfrm>
        </p:spPr>
        <p:txBody>
          <a:bodyPr vert="horz" lIns="91440" tIns="45720" rIns="91440" bIns="45720" rtlCol="0">
            <a:noAutofit/>
          </a:bodyPr>
          <a:lstStyle/>
          <a:p>
            <a:pPr algn="l"/>
            <a:r>
              <a:rPr lang="en-US" sz="1700" b="1" dirty="0"/>
              <a:t>Monia Jacques</a:t>
            </a:r>
            <a:r>
              <a:rPr lang="en-US" sz="1700" dirty="0"/>
              <a:t>, </a:t>
            </a:r>
            <a:r>
              <a:rPr lang="en-US" sz="1700" dirty="0" err="1"/>
              <a:t>agr</a:t>
            </a:r>
            <a:r>
              <a:rPr lang="en-US" sz="1700" dirty="0"/>
              <a:t>. et </a:t>
            </a:r>
            <a:r>
              <a:rPr lang="en-US" sz="1700" dirty="0" err="1"/>
              <a:t>conseillère</a:t>
            </a:r>
            <a:r>
              <a:rPr lang="en-US" sz="1700" dirty="0"/>
              <a:t> régionale </a:t>
            </a:r>
            <a:r>
              <a:rPr lang="en-US" sz="1700" dirty="0" err="1"/>
              <a:t>en</a:t>
            </a:r>
            <a:r>
              <a:rPr lang="en-US" sz="1700" dirty="0"/>
              <a:t> </a:t>
            </a:r>
            <a:r>
              <a:rPr lang="en-US" sz="1700" dirty="0" err="1"/>
              <a:t>aménagement</a:t>
            </a:r>
            <a:r>
              <a:rPr lang="en-US" sz="1700" dirty="0"/>
              <a:t>, </a:t>
            </a:r>
            <a:r>
              <a:rPr lang="en-US" sz="1700" dirty="0" err="1"/>
              <a:t>développement</a:t>
            </a:r>
            <a:r>
              <a:rPr lang="en-US" sz="1700" dirty="0"/>
              <a:t> </a:t>
            </a:r>
            <a:r>
              <a:rPr lang="en-US" sz="1700" dirty="0" err="1"/>
              <a:t>régional</a:t>
            </a:r>
            <a:r>
              <a:rPr lang="en-US" sz="1700" dirty="0"/>
              <a:t> et </a:t>
            </a:r>
            <a:r>
              <a:rPr lang="en-US" sz="1700" dirty="0" err="1"/>
              <a:t>acériculture</a:t>
            </a:r>
            <a:r>
              <a:rPr lang="en-US" sz="1700" dirty="0"/>
              <a:t>  </a:t>
            </a:r>
          </a:p>
          <a:p>
            <a:pPr algn="l"/>
            <a:r>
              <a:rPr lang="en-US" sz="1700" b="1" dirty="0"/>
              <a:t>Jean-Luc Pelletier-Deschênes</a:t>
            </a:r>
            <a:r>
              <a:rPr lang="en-US" sz="1700" dirty="0"/>
              <a:t>, </a:t>
            </a:r>
            <a:r>
              <a:rPr lang="en-US" sz="1700" dirty="0" err="1"/>
              <a:t>agr</a:t>
            </a:r>
            <a:r>
              <a:rPr lang="en-US" sz="1700" dirty="0"/>
              <a:t>. et </a:t>
            </a:r>
            <a:r>
              <a:rPr lang="en-US" sz="1700" dirty="0" err="1"/>
              <a:t>conseiller</a:t>
            </a:r>
            <a:r>
              <a:rPr lang="en-US" sz="1700" dirty="0"/>
              <a:t> du </a:t>
            </a:r>
            <a:r>
              <a:rPr lang="en-US" sz="1700" dirty="0" err="1"/>
              <a:t>centre</a:t>
            </a:r>
            <a:r>
              <a:rPr lang="en-US" sz="1700" dirty="0"/>
              <a:t> de services </a:t>
            </a:r>
            <a:r>
              <a:rPr lang="en-US" sz="1700" dirty="0" err="1"/>
              <a:t>d’Amos</a:t>
            </a:r>
            <a:r>
              <a:rPr lang="en-US" sz="1700" dirty="0"/>
              <a:t> </a:t>
            </a:r>
          </a:p>
          <a:p>
            <a:pPr algn="l"/>
            <a:r>
              <a:rPr lang="en-US" sz="1700" b="1" dirty="0"/>
              <a:t>15 mars 2023</a:t>
            </a:r>
          </a:p>
        </p:txBody>
      </p:sp>
      <p:sp>
        <p:nvSpPr>
          <p:cNvPr id="110" name="Rectangle 109">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59719" y="1191576"/>
            <a:ext cx="1715478" cy="48349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Rectangle 111">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059" y="269325"/>
            <a:ext cx="4193808" cy="617193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6" descr="Une image contenant herbe, ciel, extérieur, champ&#10;&#10;Description générée automatiquement">
            <a:extLst>
              <a:ext uri="{FF2B5EF4-FFF2-40B4-BE49-F238E27FC236}">
                <a16:creationId xmlns:a16="http://schemas.microsoft.com/office/drawing/2014/main" id="{06B4FCB2-19EC-5DB9-038D-6BC70D9CC3DC}"/>
              </a:ext>
            </a:extLst>
          </p:cNvPr>
          <p:cNvPicPr>
            <a:picLocks noChangeAspect="1"/>
          </p:cNvPicPr>
          <p:nvPr/>
        </p:nvPicPr>
        <p:blipFill rotWithShape="1">
          <a:blip r:embed="rId3"/>
          <a:srcRect l="11971" t="9091" r="15301" b="-1"/>
          <a:stretch/>
        </p:blipFill>
        <p:spPr>
          <a:xfrm>
            <a:off x="763299" y="425052"/>
            <a:ext cx="3767328" cy="2825496"/>
          </a:xfrm>
          <a:prstGeom prst="rect">
            <a:avLst/>
          </a:prstGeom>
        </p:spPr>
      </p:pic>
      <p:pic>
        <p:nvPicPr>
          <p:cNvPr id="5" name="Image 4" descr="Une image contenant texte, clipart&#10;&#10;Description générée automatiquement">
            <a:extLst>
              <a:ext uri="{FF2B5EF4-FFF2-40B4-BE49-F238E27FC236}">
                <a16:creationId xmlns:a16="http://schemas.microsoft.com/office/drawing/2014/main" id="{681D7160-2F99-4E2D-0737-FCC934EE0AEF}"/>
              </a:ext>
            </a:extLst>
          </p:cNvPr>
          <p:cNvPicPr>
            <a:picLocks noChangeAspect="1"/>
          </p:cNvPicPr>
          <p:nvPr/>
        </p:nvPicPr>
        <p:blipFill>
          <a:blip r:embed="rId4"/>
          <a:stretch>
            <a:fillRect/>
          </a:stretch>
        </p:blipFill>
        <p:spPr>
          <a:xfrm>
            <a:off x="726453" y="4271819"/>
            <a:ext cx="3845547" cy="1156484"/>
          </a:xfrm>
          <a:prstGeom prst="rect">
            <a:avLst/>
          </a:prstGeom>
        </p:spPr>
      </p:pic>
      <p:sp>
        <p:nvSpPr>
          <p:cNvPr id="114" name="Rectangle 113">
            <a:extLst>
              <a:ext uri="{FF2B5EF4-FFF2-40B4-BE49-F238E27FC236}">
                <a16:creationId xmlns:a16="http://schemas.microsoft.com/office/drawing/2014/main" id="{6CF143E5-57C3-46A3-91A2-EDAA7A8E6A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0407" y="2754068"/>
            <a:ext cx="111762" cy="17099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8736A008-DAAC-426C-A102-C335CFB74EC2}"/>
              </a:ext>
            </a:extLst>
          </p:cNvPr>
          <p:cNvSpPr txBox="1"/>
          <p:nvPr/>
        </p:nvSpPr>
        <p:spPr>
          <a:xfrm>
            <a:off x="206828" y="6499472"/>
            <a:ext cx="2891112" cy="276999"/>
          </a:xfrm>
          <a:prstGeom prst="rect">
            <a:avLst/>
          </a:prstGeom>
          <a:noFill/>
        </p:spPr>
        <p:txBody>
          <a:bodyPr wrap="none" rtlCol="0">
            <a:spAutoFit/>
          </a:bodyPr>
          <a:lstStyle/>
          <a:p>
            <a:pPr>
              <a:spcAft>
                <a:spcPts val="600"/>
              </a:spcAft>
            </a:pPr>
            <a:r>
              <a:rPr lang="fr-CA" sz="1200" dirty="0"/>
              <a:t>Crédit photo : Jean-Luc Pelletier-Deschênes</a:t>
            </a:r>
          </a:p>
        </p:txBody>
      </p:sp>
    </p:spTree>
    <p:extLst>
      <p:ext uri="{BB962C8B-B14F-4D97-AF65-F5344CB8AC3E}">
        <p14:creationId xmlns:p14="http://schemas.microsoft.com/office/powerpoint/2010/main" val="22186903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372CA3-8448-39CA-7A13-E9BD777CACC9}"/>
              </a:ext>
            </a:extLst>
          </p:cNvPr>
          <p:cNvSpPr>
            <a:spLocks noGrp="1"/>
          </p:cNvSpPr>
          <p:nvPr>
            <p:ph type="title"/>
          </p:nvPr>
        </p:nvSpPr>
        <p:spPr>
          <a:xfrm>
            <a:off x="628650" y="228917"/>
            <a:ext cx="8187444" cy="1325563"/>
          </a:xfrm>
        </p:spPr>
        <p:txBody>
          <a:bodyPr/>
          <a:lstStyle/>
          <a:p>
            <a:r>
              <a:rPr lang="fr-CA" b="1" dirty="0"/>
              <a:t>Le PAD et son plan d’action régional</a:t>
            </a:r>
          </a:p>
        </p:txBody>
      </p:sp>
      <p:sp>
        <p:nvSpPr>
          <p:cNvPr id="3" name="Espace réservé du contenu 2">
            <a:extLst>
              <a:ext uri="{FF2B5EF4-FFF2-40B4-BE49-F238E27FC236}">
                <a16:creationId xmlns:a16="http://schemas.microsoft.com/office/drawing/2014/main" id="{C420CDE0-A2C8-20AB-A77B-73D9C6A6F86C}"/>
              </a:ext>
            </a:extLst>
          </p:cNvPr>
          <p:cNvSpPr>
            <a:spLocks noGrp="1"/>
          </p:cNvSpPr>
          <p:nvPr>
            <p:ph idx="1"/>
          </p:nvPr>
        </p:nvSpPr>
        <p:spPr>
          <a:xfrm>
            <a:off x="628650" y="1412966"/>
            <a:ext cx="8187444" cy="4622483"/>
          </a:xfrm>
        </p:spPr>
        <p:txBody>
          <a:bodyPr>
            <a:normAutofit/>
          </a:bodyPr>
          <a:lstStyle/>
          <a:p>
            <a:pPr marL="457200" indent="-457200">
              <a:buChar char="•"/>
            </a:pPr>
            <a:r>
              <a:rPr lang="fr-FR" dirty="0">
                <a:ea typeface="+mn-lt"/>
                <a:cs typeface="+mn-lt"/>
              </a:rPr>
              <a:t>Permet de mobiliser et de concerter les acteurs du milieu </a:t>
            </a:r>
          </a:p>
          <a:p>
            <a:pPr marL="457200" indent="-457200">
              <a:buChar char="•"/>
            </a:pPr>
            <a:r>
              <a:rPr lang="fr-FR" dirty="0">
                <a:cs typeface="Calibri"/>
              </a:rPr>
              <a:t>Répondre aux besoins prioritaires de la région par des actions</a:t>
            </a:r>
          </a:p>
          <a:p>
            <a:pPr marL="914400" lvl="1" indent="-457200"/>
            <a:r>
              <a:rPr lang="fr-FR" dirty="0">
                <a:cs typeface="Calibri"/>
              </a:rPr>
              <a:t>5 cohortes régionales en cours </a:t>
            </a:r>
          </a:p>
          <a:p>
            <a:pPr marL="1371600" lvl="2" indent="-457200"/>
            <a:r>
              <a:rPr lang="fr-FR" dirty="0">
                <a:cs typeface="Calibri"/>
              </a:rPr>
              <a:t>Pratiques durables en production maraîchère diversifiée (responsables de l’AO)</a:t>
            </a:r>
          </a:p>
          <a:p>
            <a:pPr marL="1371600" lvl="2" indent="-457200"/>
            <a:r>
              <a:rPr lang="fr-FR" dirty="0">
                <a:cs typeface="Calibri"/>
              </a:rPr>
              <a:t>Pâturage adaptatif </a:t>
            </a:r>
            <a:r>
              <a:rPr lang="fr-FR" dirty="0" err="1">
                <a:cs typeface="Calibri"/>
              </a:rPr>
              <a:t>multiparcelles</a:t>
            </a:r>
            <a:r>
              <a:rPr lang="fr-FR" dirty="0">
                <a:cs typeface="Calibri"/>
              </a:rPr>
              <a:t> (5 producteurs en A-O)</a:t>
            </a:r>
          </a:p>
          <a:p>
            <a:pPr marL="1371600" lvl="2" indent="-457200"/>
            <a:r>
              <a:rPr lang="fr-FR" dirty="0">
                <a:cs typeface="Calibri"/>
              </a:rPr>
              <a:t>Régie biologique des céréales (4 producteurs sur 15 en A-O)</a:t>
            </a:r>
          </a:p>
          <a:p>
            <a:pPr marL="914400" lvl="1" indent="-457200"/>
            <a:r>
              <a:rPr lang="fr-FR" dirty="0">
                <a:cs typeface="Calibri"/>
              </a:rPr>
              <a:t>2 projets régionaux en cours </a:t>
            </a:r>
          </a:p>
          <a:p>
            <a:pPr marL="1371600" lvl="2" indent="-457200"/>
            <a:r>
              <a:rPr lang="fr-FR" dirty="0">
                <a:cs typeface="Calibri"/>
              </a:rPr>
              <a:t>Vitrine de démonstration de techniques de rénovation des prairies et de chaulage est située en Abitibi-Ouest </a:t>
            </a:r>
          </a:p>
          <a:p>
            <a:pPr marL="1371600" lvl="2" indent="-457200"/>
            <a:endParaRPr lang="fr-FR" dirty="0">
              <a:cs typeface="Calibri"/>
            </a:endParaRPr>
          </a:p>
          <a:p>
            <a:pPr marL="457200" indent="-457200">
              <a:buChar char="•"/>
            </a:pPr>
            <a:endParaRPr lang="fr-FR" dirty="0">
              <a:cs typeface="Calibri"/>
            </a:endParaRPr>
          </a:p>
          <a:p>
            <a:endParaRPr lang="fr-CA" dirty="0"/>
          </a:p>
        </p:txBody>
      </p:sp>
      <p:sp>
        <p:nvSpPr>
          <p:cNvPr id="4" name="Espace réservé du numéro de diapositive 3">
            <a:extLst>
              <a:ext uri="{FF2B5EF4-FFF2-40B4-BE49-F238E27FC236}">
                <a16:creationId xmlns:a16="http://schemas.microsoft.com/office/drawing/2014/main" id="{4372F270-4309-D53E-774B-AA88A7A9BC03}"/>
              </a:ext>
            </a:extLst>
          </p:cNvPr>
          <p:cNvSpPr>
            <a:spLocks noGrp="1"/>
          </p:cNvSpPr>
          <p:nvPr>
            <p:ph type="sldNum" sz="quarter" idx="12"/>
          </p:nvPr>
        </p:nvSpPr>
        <p:spPr/>
        <p:txBody>
          <a:bodyPr/>
          <a:lstStyle/>
          <a:p>
            <a:fld id="{54C8277E-2FE3-D44A-AD8A-83FDBFB15FE6}" type="slidenum">
              <a:rPr lang="fr-FR" smtClean="0"/>
              <a:pPr/>
              <a:t>10</a:t>
            </a:fld>
            <a:endParaRPr lang="fr-FR"/>
          </a:p>
        </p:txBody>
      </p:sp>
    </p:spTree>
    <p:extLst>
      <p:ext uri="{BB962C8B-B14F-4D97-AF65-F5344CB8AC3E}">
        <p14:creationId xmlns:p14="http://schemas.microsoft.com/office/powerpoint/2010/main" val="1275857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8CE2F6-2901-9AD2-B1EF-50ABCA280779}"/>
              </a:ext>
            </a:extLst>
          </p:cNvPr>
          <p:cNvSpPr>
            <a:spLocks noGrp="1"/>
          </p:cNvSpPr>
          <p:nvPr>
            <p:ph type="title"/>
          </p:nvPr>
        </p:nvSpPr>
        <p:spPr/>
        <p:txBody>
          <a:bodyPr/>
          <a:lstStyle/>
          <a:p>
            <a:endParaRPr lang="fr-CA"/>
          </a:p>
        </p:txBody>
      </p:sp>
      <p:sp>
        <p:nvSpPr>
          <p:cNvPr id="3" name="Espace réservé du contenu 2">
            <a:extLst>
              <a:ext uri="{FF2B5EF4-FFF2-40B4-BE49-F238E27FC236}">
                <a16:creationId xmlns:a16="http://schemas.microsoft.com/office/drawing/2014/main" id="{E2AF3FD2-C149-C7CB-3990-D012A309AA4E}"/>
              </a:ext>
            </a:extLst>
          </p:cNvPr>
          <p:cNvSpPr>
            <a:spLocks noGrp="1"/>
          </p:cNvSpPr>
          <p:nvPr>
            <p:ph idx="1"/>
          </p:nvPr>
        </p:nvSpPr>
        <p:spPr/>
        <p:txBody>
          <a:bodyPr/>
          <a:lstStyle/>
          <a:p>
            <a:pPr marL="0" indent="0" algn="ctr">
              <a:buNone/>
            </a:pPr>
            <a:endParaRPr lang="fr-CA" dirty="0"/>
          </a:p>
          <a:p>
            <a:pPr marL="0" indent="0" algn="ctr">
              <a:buNone/>
            </a:pPr>
            <a:r>
              <a:rPr lang="fr-CA" sz="3600" b="1" dirty="0"/>
              <a:t>Deux démarches complémentaires</a:t>
            </a:r>
          </a:p>
          <a:p>
            <a:pPr marL="457200" lvl="1" indent="0">
              <a:buNone/>
            </a:pPr>
            <a:endParaRPr lang="fr-CA" b="1" dirty="0"/>
          </a:p>
          <a:p>
            <a:pPr lvl="1"/>
            <a:r>
              <a:rPr lang="fr-CA" b="1" dirty="0"/>
              <a:t>Entente sectorielle de développement bioalimentaire</a:t>
            </a:r>
          </a:p>
          <a:p>
            <a:pPr lvl="1"/>
            <a:r>
              <a:rPr lang="fr-CA" b="1" dirty="0"/>
              <a:t>Planification stratégique du bioalimentaire</a:t>
            </a:r>
          </a:p>
          <a:p>
            <a:pPr marL="0" indent="0">
              <a:buNone/>
            </a:pPr>
            <a:endParaRPr lang="fr-CA" dirty="0"/>
          </a:p>
        </p:txBody>
      </p:sp>
      <p:sp>
        <p:nvSpPr>
          <p:cNvPr id="4" name="Espace réservé du numéro de diapositive 3">
            <a:extLst>
              <a:ext uri="{FF2B5EF4-FFF2-40B4-BE49-F238E27FC236}">
                <a16:creationId xmlns:a16="http://schemas.microsoft.com/office/drawing/2014/main" id="{2D7F3AFE-28AF-3768-125D-8A61B3605A78}"/>
              </a:ext>
            </a:extLst>
          </p:cNvPr>
          <p:cNvSpPr>
            <a:spLocks noGrp="1"/>
          </p:cNvSpPr>
          <p:nvPr>
            <p:ph type="sldNum" sz="quarter" idx="12"/>
          </p:nvPr>
        </p:nvSpPr>
        <p:spPr/>
        <p:txBody>
          <a:bodyPr/>
          <a:lstStyle/>
          <a:p>
            <a:fld id="{54C8277E-2FE3-D44A-AD8A-83FDBFB15FE6}" type="slidenum">
              <a:rPr lang="fr-FR" smtClean="0"/>
              <a:pPr/>
              <a:t>11</a:t>
            </a:fld>
            <a:endParaRPr lang="fr-FR"/>
          </a:p>
        </p:txBody>
      </p:sp>
    </p:spTree>
    <p:extLst>
      <p:ext uri="{BB962C8B-B14F-4D97-AF65-F5344CB8AC3E}">
        <p14:creationId xmlns:p14="http://schemas.microsoft.com/office/powerpoint/2010/main" val="4030577357"/>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CBC85C-4784-4404-8F61-8ADF220A504E}"/>
              </a:ext>
            </a:extLst>
          </p:cNvPr>
          <p:cNvSpPr>
            <a:spLocks noGrp="1"/>
          </p:cNvSpPr>
          <p:nvPr>
            <p:ph type="title"/>
          </p:nvPr>
        </p:nvSpPr>
        <p:spPr>
          <a:xfrm>
            <a:off x="628650" y="365126"/>
            <a:ext cx="8058150" cy="1325563"/>
          </a:xfrm>
        </p:spPr>
        <p:txBody>
          <a:bodyPr>
            <a:normAutofit/>
          </a:bodyPr>
          <a:lstStyle/>
          <a:p>
            <a:r>
              <a:rPr lang="fr-CA" sz="4000" b="1" dirty="0"/>
              <a:t>Constats et orientations</a:t>
            </a:r>
          </a:p>
        </p:txBody>
      </p:sp>
      <p:sp>
        <p:nvSpPr>
          <p:cNvPr id="3" name="Espace réservé du contenu 2">
            <a:extLst>
              <a:ext uri="{FF2B5EF4-FFF2-40B4-BE49-F238E27FC236}">
                <a16:creationId xmlns:a16="http://schemas.microsoft.com/office/drawing/2014/main" id="{77BB6316-284E-419C-9581-FD2B43AF1486}"/>
              </a:ext>
            </a:extLst>
          </p:cNvPr>
          <p:cNvSpPr>
            <a:spLocks noGrp="1"/>
          </p:cNvSpPr>
          <p:nvPr>
            <p:ph idx="1"/>
          </p:nvPr>
        </p:nvSpPr>
        <p:spPr>
          <a:xfrm>
            <a:off x="628650" y="1459666"/>
            <a:ext cx="8275864" cy="4351338"/>
          </a:xfrm>
        </p:spPr>
        <p:txBody>
          <a:bodyPr>
            <a:normAutofit fontScale="92500" lnSpcReduction="10000"/>
          </a:bodyPr>
          <a:lstStyle/>
          <a:p>
            <a:pPr marR="31115">
              <a:tabLst>
                <a:tab pos="2610485" algn="l"/>
              </a:tabLst>
            </a:pPr>
            <a:r>
              <a:rPr lang="fr-CA" sz="2400" dirty="0"/>
              <a:t>Absence d’un organisme de concertation bioalimentaire en A-T</a:t>
            </a:r>
          </a:p>
          <a:p>
            <a:pPr marR="31115">
              <a:tabLst>
                <a:tab pos="2610485" algn="l"/>
              </a:tabLst>
            </a:pPr>
            <a:r>
              <a:rPr lang="fr-CA" sz="2400" dirty="0"/>
              <a:t>Attentes importantes du milieu pour la mise en place d’une table ou d’un organisme de concertation</a:t>
            </a:r>
          </a:p>
          <a:p>
            <a:pPr marR="31115">
              <a:tabLst>
                <a:tab pos="2610485" algn="l"/>
              </a:tabLst>
            </a:pPr>
            <a:r>
              <a:rPr lang="fr-CA" sz="2400" dirty="0"/>
              <a:t>L’entente sectorielle est une amorce de concertation qui couvre principalement la zone agricole, donc une partie du secteur bioalimentaire </a:t>
            </a:r>
            <a:endParaRPr lang="fr-CA" sz="2000" dirty="0"/>
          </a:p>
          <a:p>
            <a:pPr marR="31115">
              <a:tabLst>
                <a:tab pos="2610485" algn="l"/>
              </a:tabLst>
            </a:pPr>
            <a:r>
              <a:rPr lang="fr-CA" sz="2400" dirty="0"/>
              <a:t>La DRATNQ du MAPAQ a comme mandat d’appuyer les initiatives régionales de concertation et de mobilisation des partenaires du secteur bioalimentaire </a:t>
            </a:r>
          </a:p>
          <a:p>
            <a:pPr marR="31115">
              <a:tabLst>
                <a:tab pos="2610485" algn="l"/>
              </a:tabLst>
            </a:pPr>
            <a:r>
              <a:rPr lang="fr-CA" sz="2400" dirty="0"/>
              <a:t>La DRATNQ du MAPAQ mènera deux démarches complémentaires, en collaboration avec les acteurs du milieu :  </a:t>
            </a:r>
          </a:p>
          <a:p>
            <a:pPr marR="31115" lvl="1">
              <a:tabLst>
                <a:tab pos="2610485" algn="l"/>
              </a:tabLst>
            </a:pPr>
            <a:r>
              <a:rPr lang="fr-CA" sz="2000" dirty="0"/>
              <a:t>Entente sectorielle de développement bioalimentaire</a:t>
            </a:r>
          </a:p>
          <a:p>
            <a:pPr marR="31115" lvl="1">
              <a:tabLst>
                <a:tab pos="2610485" algn="l"/>
              </a:tabLst>
            </a:pPr>
            <a:r>
              <a:rPr lang="fr-CA" sz="2000" dirty="0"/>
              <a:t>Planification stratégique du bioalimentaire</a:t>
            </a:r>
          </a:p>
          <a:p>
            <a:pPr marR="31115">
              <a:tabLst>
                <a:tab pos="2610485" algn="l"/>
              </a:tabLst>
            </a:pPr>
            <a:endParaRPr lang="fr-CA" sz="2400" dirty="0"/>
          </a:p>
          <a:p>
            <a:pPr marR="31115">
              <a:tabLst>
                <a:tab pos="2610485" algn="l"/>
              </a:tabLst>
            </a:pPr>
            <a:endParaRPr lang="fr-CA" dirty="0"/>
          </a:p>
        </p:txBody>
      </p:sp>
      <p:sp>
        <p:nvSpPr>
          <p:cNvPr id="4" name="Espace réservé du numéro de diapositive 3">
            <a:extLst>
              <a:ext uri="{FF2B5EF4-FFF2-40B4-BE49-F238E27FC236}">
                <a16:creationId xmlns:a16="http://schemas.microsoft.com/office/drawing/2014/main" id="{29AD2BDD-F66E-4150-896F-7BE5B050E932}"/>
              </a:ext>
            </a:extLst>
          </p:cNvPr>
          <p:cNvSpPr>
            <a:spLocks noGrp="1"/>
          </p:cNvSpPr>
          <p:nvPr>
            <p:ph type="sldNum" sz="quarter" idx="12"/>
          </p:nvPr>
        </p:nvSpPr>
        <p:spPr/>
        <p:txBody>
          <a:bodyPr/>
          <a:lstStyle/>
          <a:p>
            <a:fld id="{54C8277E-2FE3-D44A-AD8A-83FDBFB15FE6}" type="slidenum">
              <a:rPr lang="fr-FR" smtClean="0"/>
              <a:pPr/>
              <a:t>12</a:t>
            </a:fld>
            <a:endParaRPr lang="fr-FR"/>
          </a:p>
        </p:txBody>
      </p:sp>
    </p:spTree>
    <p:extLst>
      <p:ext uri="{BB962C8B-B14F-4D97-AF65-F5344CB8AC3E}">
        <p14:creationId xmlns:p14="http://schemas.microsoft.com/office/powerpoint/2010/main" val="2406278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CBC85C-4784-4404-8F61-8ADF220A504E}"/>
              </a:ext>
            </a:extLst>
          </p:cNvPr>
          <p:cNvSpPr>
            <a:spLocks noGrp="1"/>
          </p:cNvSpPr>
          <p:nvPr>
            <p:ph type="title"/>
          </p:nvPr>
        </p:nvSpPr>
        <p:spPr>
          <a:xfrm>
            <a:off x="628650" y="365126"/>
            <a:ext cx="8058150" cy="1325563"/>
          </a:xfrm>
        </p:spPr>
        <p:txBody>
          <a:bodyPr>
            <a:normAutofit fontScale="90000"/>
          </a:bodyPr>
          <a:lstStyle/>
          <a:p>
            <a:r>
              <a:rPr lang="fr-CA" b="1" dirty="0"/>
              <a:t>Entente sectorielle de développement bioalimentaire de l’A-T (ESDBAT)</a:t>
            </a:r>
          </a:p>
        </p:txBody>
      </p:sp>
      <p:sp>
        <p:nvSpPr>
          <p:cNvPr id="3" name="Espace réservé du contenu 2">
            <a:extLst>
              <a:ext uri="{FF2B5EF4-FFF2-40B4-BE49-F238E27FC236}">
                <a16:creationId xmlns:a16="http://schemas.microsoft.com/office/drawing/2014/main" id="{77BB6316-284E-419C-9581-FD2B43AF1486}"/>
              </a:ext>
            </a:extLst>
          </p:cNvPr>
          <p:cNvSpPr>
            <a:spLocks noGrp="1"/>
          </p:cNvSpPr>
          <p:nvPr>
            <p:ph idx="1"/>
          </p:nvPr>
        </p:nvSpPr>
        <p:spPr>
          <a:xfrm>
            <a:off x="628650" y="1825625"/>
            <a:ext cx="8058150" cy="4351338"/>
          </a:xfrm>
        </p:spPr>
        <p:txBody>
          <a:bodyPr>
            <a:normAutofit lnSpcReduction="10000"/>
          </a:bodyPr>
          <a:lstStyle/>
          <a:p>
            <a:pPr marR="31115" lvl="0">
              <a:spcAft>
                <a:spcPts val="0"/>
              </a:spcAft>
              <a:tabLst>
                <a:tab pos="2610485" algn="l"/>
              </a:tabLst>
            </a:pPr>
            <a:r>
              <a:rPr lang="fr-CA" sz="2400" dirty="0"/>
              <a:t>Le projet d’entente est une opportunité de partenariat permettant d’investir les fonds publics en fonction des priorités régionales et ce pour les 3 prochaines années</a:t>
            </a:r>
          </a:p>
          <a:p>
            <a:pPr marR="31115" lvl="0">
              <a:spcAft>
                <a:spcPts val="0"/>
              </a:spcAft>
              <a:tabLst>
                <a:tab pos="2610485" algn="l"/>
              </a:tabLst>
            </a:pPr>
            <a:r>
              <a:rPr lang="fr-CA" sz="2400" dirty="0"/>
              <a:t>Principaux objectifs:</a:t>
            </a:r>
          </a:p>
          <a:p>
            <a:pPr marR="31115" lvl="1">
              <a:tabLst>
                <a:tab pos="2610485" algn="l"/>
              </a:tabLst>
            </a:pPr>
            <a:r>
              <a:rPr lang="fr-CA" sz="2000" dirty="0"/>
              <a:t>Identifier et soutenir les priorités régionales issues de la mise-en-commun des plans de développement de la zone agricole (PDZA) et planification stratégique agroalimentaire de chacune des MRC;</a:t>
            </a:r>
          </a:p>
          <a:p>
            <a:pPr marR="31115" lvl="1">
              <a:tabLst>
                <a:tab pos="2610485" algn="l"/>
              </a:tabLst>
            </a:pPr>
            <a:r>
              <a:rPr lang="fr-CA" sz="2000" dirty="0"/>
              <a:t>Soutenir le développement de la filière « Grandes Cultures » de l’URDAAT;</a:t>
            </a:r>
          </a:p>
          <a:p>
            <a:pPr marR="31115" lvl="1">
              <a:tabLst>
                <a:tab pos="2610485" algn="l"/>
              </a:tabLst>
            </a:pPr>
            <a:r>
              <a:rPr lang="fr-CA" sz="2000" dirty="0"/>
              <a:t>Valoriser le secteur de la production animale et soutenir davantage la mise en marché;</a:t>
            </a:r>
          </a:p>
          <a:p>
            <a:pPr marR="31115" lvl="1">
              <a:tabLst>
                <a:tab pos="2610485" algn="l"/>
              </a:tabLst>
            </a:pPr>
            <a:r>
              <a:rPr lang="fr-CA" sz="2000" b="0" i="0" u="none" strike="noStrike" baseline="0" dirty="0">
                <a:solidFill>
                  <a:srgbClr val="000000"/>
                </a:solidFill>
              </a:rPr>
              <a:t>Identifier les enjeux liés à la gestion de la main-d'œuvre et au rehaussement des compétences dans un contexte d’innovation et de mise en valeur du potentiel régional. </a:t>
            </a:r>
          </a:p>
          <a:p>
            <a:endParaRPr lang="fr-CA" sz="1800" b="0" i="0" u="none" strike="noStrike" baseline="0" dirty="0">
              <a:solidFill>
                <a:srgbClr val="000000"/>
              </a:solidFill>
              <a:latin typeface="Arial" panose="020B0604020202020204" pitchFamily="34" charset="0"/>
            </a:endParaRPr>
          </a:p>
          <a:p>
            <a:endParaRPr lang="fr-CA" sz="1800" b="0" i="0" u="none" strike="noStrike" baseline="0" dirty="0">
              <a:solidFill>
                <a:srgbClr val="000000"/>
              </a:solidFill>
              <a:latin typeface="Arial" panose="020B0604020202020204" pitchFamily="34" charset="0"/>
            </a:endParaRPr>
          </a:p>
          <a:p>
            <a:endParaRPr lang="fr-CA" sz="1800" b="0" i="0" u="none" strike="noStrike" baseline="0" dirty="0">
              <a:solidFill>
                <a:srgbClr val="000000"/>
              </a:solidFill>
              <a:latin typeface="Arial" panose="020B0604020202020204" pitchFamily="34" charset="0"/>
            </a:endParaRPr>
          </a:p>
          <a:p>
            <a:pPr marR="31115" lvl="1">
              <a:tabLst>
                <a:tab pos="2610485" algn="l"/>
              </a:tabLst>
            </a:pPr>
            <a:endParaRPr lang="fr-CA" sz="2000" dirty="0"/>
          </a:p>
          <a:p>
            <a:pPr marL="0" indent="0">
              <a:buNone/>
            </a:pPr>
            <a:endParaRPr lang="fr-CA" dirty="0"/>
          </a:p>
        </p:txBody>
      </p:sp>
      <p:sp>
        <p:nvSpPr>
          <p:cNvPr id="4" name="Espace réservé du numéro de diapositive 3">
            <a:extLst>
              <a:ext uri="{FF2B5EF4-FFF2-40B4-BE49-F238E27FC236}">
                <a16:creationId xmlns:a16="http://schemas.microsoft.com/office/drawing/2014/main" id="{29AD2BDD-F66E-4150-896F-7BE5B050E932}"/>
              </a:ext>
            </a:extLst>
          </p:cNvPr>
          <p:cNvSpPr>
            <a:spLocks noGrp="1"/>
          </p:cNvSpPr>
          <p:nvPr>
            <p:ph type="sldNum" sz="quarter" idx="12"/>
          </p:nvPr>
        </p:nvSpPr>
        <p:spPr/>
        <p:txBody>
          <a:bodyPr/>
          <a:lstStyle/>
          <a:p>
            <a:fld id="{54C8277E-2FE3-D44A-AD8A-83FDBFB15FE6}" type="slidenum">
              <a:rPr lang="fr-FR" smtClean="0"/>
              <a:pPr/>
              <a:t>13</a:t>
            </a:fld>
            <a:endParaRPr lang="fr-FR"/>
          </a:p>
        </p:txBody>
      </p:sp>
    </p:spTree>
    <p:extLst>
      <p:ext uri="{BB962C8B-B14F-4D97-AF65-F5344CB8AC3E}">
        <p14:creationId xmlns:p14="http://schemas.microsoft.com/office/powerpoint/2010/main" val="2751576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CBC85C-4784-4404-8F61-8ADF220A504E}"/>
              </a:ext>
            </a:extLst>
          </p:cNvPr>
          <p:cNvSpPr>
            <a:spLocks noGrp="1"/>
          </p:cNvSpPr>
          <p:nvPr>
            <p:ph type="title"/>
          </p:nvPr>
        </p:nvSpPr>
        <p:spPr>
          <a:xfrm>
            <a:off x="628650" y="365126"/>
            <a:ext cx="8058150" cy="1325563"/>
          </a:xfrm>
        </p:spPr>
        <p:txBody>
          <a:bodyPr>
            <a:noAutofit/>
          </a:bodyPr>
          <a:lstStyle/>
          <a:p>
            <a:r>
              <a:rPr lang="fr-CA" sz="3600" b="1" dirty="0"/>
              <a:t>Planification stratégique du secteur bioalimentaire de l’Abitibi-Témiscamingue </a:t>
            </a:r>
          </a:p>
        </p:txBody>
      </p:sp>
      <p:sp>
        <p:nvSpPr>
          <p:cNvPr id="3" name="Espace réservé du contenu 2">
            <a:extLst>
              <a:ext uri="{FF2B5EF4-FFF2-40B4-BE49-F238E27FC236}">
                <a16:creationId xmlns:a16="http://schemas.microsoft.com/office/drawing/2014/main" id="{77BB6316-284E-419C-9581-FD2B43AF1486}"/>
              </a:ext>
            </a:extLst>
          </p:cNvPr>
          <p:cNvSpPr>
            <a:spLocks noGrp="1"/>
          </p:cNvSpPr>
          <p:nvPr>
            <p:ph idx="1"/>
          </p:nvPr>
        </p:nvSpPr>
        <p:spPr>
          <a:xfrm>
            <a:off x="628650" y="1690689"/>
            <a:ext cx="8275864" cy="4486274"/>
          </a:xfrm>
        </p:spPr>
        <p:txBody>
          <a:bodyPr>
            <a:normAutofit/>
          </a:bodyPr>
          <a:lstStyle/>
          <a:p>
            <a:pPr marL="0" marR="31115" indent="0">
              <a:buNone/>
              <a:tabLst>
                <a:tab pos="2610485" algn="l"/>
              </a:tabLst>
            </a:pPr>
            <a:r>
              <a:rPr lang="fr-CA" sz="2400" dirty="0"/>
              <a:t>Démarche qui repose sur deux questions principales :</a:t>
            </a:r>
          </a:p>
          <a:p>
            <a:pPr marL="457200" lvl="0" indent="-457200" algn="just">
              <a:buSzPts val="1100"/>
              <a:buAutoNum type="arabicPeriod"/>
              <a:tabLst>
                <a:tab pos="521970" algn="l"/>
              </a:tabLst>
            </a:pPr>
            <a:r>
              <a:rPr lang="fr-CA" sz="2000" spc="-5" dirty="0">
                <a:effectLst/>
                <a:ea typeface="Garamond" panose="02020404030301010803" pitchFamily="18" charset="0"/>
                <a:cs typeface="Garamond" panose="02020404030301010803" pitchFamily="18" charset="0"/>
              </a:rPr>
              <a:t>Quelle est la situation actuelle de l’industrie bioalimentaire de l’Abitibi-Témiscamingue?</a:t>
            </a:r>
          </a:p>
          <a:p>
            <a:pPr marL="457200" lvl="0" indent="-457200" algn="just">
              <a:buSzPts val="1100"/>
              <a:buAutoNum type="arabicPeriod"/>
              <a:tabLst>
                <a:tab pos="521970" algn="l"/>
              </a:tabLst>
            </a:pPr>
            <a:r>
              <a:rPr lang="fr-CA" sz="2000" spc="-5" dirty="0">
                <a:effectLst/>
                <a:ea typeface="Garamond" panose="02020404030301010803" pitchFamily="18" charset="0"/>
                <a:cs typeface="Garamond" panose="02020404030301010803" pitchFamily="18" charset="0"/>
              </a:rPr>
              <a:t>Que faut-il faire pour développer l’industrie bioalimentaire de l’Abitibi-Témiscamingue et quelles sont les priorités?</a:t>
            </a:r>
          </a:p>
          <a:p>
            <a:pPr marL="0" marR="31115" indent="0">
              <a:buNone/>
              <a:tabLst>
                <a:tab pos="2610485" algn="l"/>
              </a:tabLst>
            </a:pPr>
            <a:endParaRPr lang="fr-CA" sz="1200" dirty="0"/>
          </a:p>
          <a:p>
            <a:pPr marL="0" marR="31115" indent="0">
              <a:buNone/>
              <a:tabLst>
                <a:tab pos="2610485" algn="l"/>
              </a:tabLst>
            </a:pPr>
            <a:r>
              <a:rPr lang="fr-CA" sz="2400" dirty="0">
                <a:effectLst/>
                <a:ea typeface="Times New Roman" panose="02020603050405020304" pitchFamily="18" charset="0"/>
                <a:cs typeface="Arial" panose="020B0604020202020204" pitchFamily="34" charset="0"/>
              </a:rPr>
              <a:t>*** L’exercice devra prendre en compte les planifications sectorielles et territoriales déjà en place et réalisées ainsi que les travaux et études complétés par les différents ministères et organismes du milieu</a:t>
            </a:r>
          </a:p>
          <a:p>
            <a:pPr marR="31115" lvl="1">
              <a:buFont typeface="Wingdings" panose="05000000000000000000" pitchFamily="2" charset="2"/>
              <a:buChar char="Ø"/>
              <a:tabLst>
                <a:tab pos="2610485" algn="l"/>
              </a:tabLst>
            </a:pPr>
            <a:r>
              <a:rPr lang="fr-CA" sz="2200" dirty="0">
                <a:cs typeface="Arial" panose="020B0604020202020204" pitchFamily="34" charset="0"/>
              </a:rPr>
              <a:t> Mise en place d’un comité de pilotage </a:t>
            </a:r>
            <a:endParaRPr lang="fr-CA" sz="2200" dirty="0"/>
          </a:p>
          <a:p>
            <a:pPr marR="31115">
              <a:tabLst>
                <a:tab pos="2610485" algn="l"/>
              </a:tabLst>
            </a:pPr>
            <a:endParaRPr lang="fr-CA" dirty="0"/>
          </a:p>
        </p:txBody>
      </p:sp>
      <p:sp>
        <p:nvSpPr>
          <p:cNvPr id="4" name="Espace réservé du numéro de diapositive 3">
            <a:extLst>
              <a:ext uri="{FF2B5EF4-FFF2-40B4-BE49-F238E27FC236}">
                <a16:creationId xmlns:a16="http://schemas.microsoft.com/office/drawing/2014/main" id="{29AD2BDD-F66E-4150-896F-7BE5B050E932}"/>
              </a:ext>
            </a:extLst>
          </p:cNvPr>
          <p:cNvSpPr>
            <a:spLocks noGrp="1"/>
          </p:cNvSpPr>
          <p:nvPr>
            <p:ph type="sldNum" sz="quarter" idx="12"/>
          </p:nvPr>
        </p:nvSpPr>
        <p:spPr/>
        <p:txBody>
          <a:bodyPr/>
          <a:lstStyle/>
          <a:p>
            <a:fld id="{54C8277E-2FE3-D44A-AD8A-83FDBFB15FE6}" type="slidenum">
              <a:rPr lang="fr-FR" smtClean="0"/>
              <a:pPr/>
              <a:t>14</a:t>
            </a:fld>
            <a:endParaRPr lang="fr-FR"/>
          </a:p>
        </p:txBody>
      </p:sp>
    </p:spTree>
    <p:extLst>
      <p:ext uri="{BB962C8B-B14F-4D97-AF65-F5344CB8AC3E}">
        <p14:creationId xmlns:p14="http://schemas.microsoft.com/office/powerpoint/2010/main" val="33676342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14E15E-3159-4F4C-9B23-1B77EC292390}"/>
              </a:ext>
            </a:extLst>
          </p:cNvPr>
          <p:cNvSpPr>
            <a:spLocks noGrp="1"/>
          </p:cNvSpPr>
          <p:nvPr>
            <p:ph type="ctrTitle"/>
          </p:nvPr>
        </p:nvSpPr>
        <p:spPr>
          <a:xfrm>
            <a:off x="1302455" y="794588"/>
            <a:ext cx="6539090" cy="1345936"/>
          </a:xfrm>
        </p:spPr>
        <p:txBody>
          <a:bodyPr/>
          <a:lstStyle/>
          <a:p>
            <a:r>
              <a:rPr lang="fr-CA" b="1" dirty="0"/>
              <a:t>Période d’échange </a:t>
            </a:r>
          </a:p>
        </p:txBody>
      </p:sp>
      <p:sp>
        <p:nvSpPr>
          <p:cNvPr id="3" name="Sous-titre 2">
            <a:extLst>
              <a:ext uri="{FF2B5EF4-FFF2-40B4-BE49-F238E27FC236}">
                <a16:creationId xmlns:a16="http://schemas.microsoft.com/office/drawing/2014/main" id="{7CDA1BF7-CA12-40FC-9B1B-2E8011CE183C}"/>
              </a:ext>
            </a:extLst>
          </p:cNvPr>
          <p:cNvSpPr>
            <a:spLocks noGrp="1"/>
          </p:cNvSpPr>
          <p:nvPr>
            <p:ph type="subTitle" idx="1"/>
          </p:nvPr>
        </p:nvSpPr>
        <p:spPr/>
        <p:txBody>
          <a:bodyPr/>
          <a:lstStyle/>
          <a:p>
            <a:endParaRPr lang="fr-CA" dirty="0"/>
          </a:p>
        </p:txBody>
      </p:sp>
      <p:pic>
        <p:nvPicPr>
          <p:cNvPr id="5" name="Image 4" descr="Main tenant un puzzle blanc sur fond bleu">
            <a:extLst>
              <a:ext uri="{FF2B5EF4-FFF2-40B4-BE49-F238E27FC236}">
                <a16:creationId xmlns:a16="http://schemas.microsoft.com/office/drawing/2014/main" id="{4CD8FBEF-6AAA-451E-A8CB-117095110FF8}"/>
              </a:ext>
            </a:extLst>
          </p:cNvPr>
          <p:cNvPicPr>
            <a:picLocks noChangeAspect="1"/>
          </p:cNvPicPr>
          <p:nvPr/>
        </p:nvPicPr>
        <p:blipFill>
          <a:blip r:embed="rId2"/>
          <a:stretch>
            <a:fillRect/>
          </a:stretch>
        </p:blipFill>
        <p:spPr>
          <a:xfrm>
            <a:off x="2463025" y="2615297"/>
            <a:ext cx="4217950" cy="2812212"/>
          </a:xfrm>
          <a:prstGeom prst="rect">
            <a:avLst/>
          </a:prstGeom>
        </p:spPr>
      </p:pic>
    </p:spTree>
    <p:extLst>
      <p:ext uri="{BB962C8B-B14F-4D97-AF65-F5344CB8AC3E}">
        <p14:creationId xmlns:p14="http://schemas.microsoft.com/office/powerpoint/2010/main" val="2541694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46F73C-204A-4883-80E9-3B0824D5AD89}"/>
              </a:ext>
            </a:extLst>
          </p:cNvPr>
          <p:cNvSpPr>
            <a:spLocks noGrp="1"/>
          </p:cNvSpPr>
          <p:nvPr>
            <p:ph type="title"/>
          </p:nvPr>
        </p:nvSpPr>
        <p:spPr/>
        <p:txBody>
          <a:bodyPr/>
          <a:lstStyle/>
          <a:p>
            <a:r>
              <a:rPr lang="fr-CA" b="1" dirty="0"/>
              <a:t>Plan de la présentation </a:t>
            </a:r>
          </a:p>
        </p:txBody>
      </p:sp>
      <p:sp>
        <p:nvSpPr>
          <p:cNvPr id="3" name="Espace réservé du contenu 2">
            <a:extLst>
              <a:ext uri="{FF2B5EF4-FFF2-40B4-BE49-F238E27FC236}">
                <a16:creationId xmlns:a16="http://schemas.microsoft.com/office/drawing/2014/main" id="{30B500B2-161A-48D9-A08A-44412E179836}"/>
              </a:ext>
            </a:extLst>
          </p:cNvPr>
          <p:cNvSpPr>
            <a:spLocks noGrp="1"/>
          </p:cNvSpPr>
          <p:nvPr>
            <p:ph idx="1"/>
          </p:nvPr>
        </p:nvSpPr>
        <p:spPr>
          <a:xfrm>
            <a:off x="628650" y="1920241"/>
            <a:ext cx="7886700" cy="3605348"/>
          </a:xfrm>
        </p:spPr>
        <p:txBody>
          <a:bodyPr>
            <a:normAutofit fontScale="92500" lnSpcReduction="10000"/>
          </a:bodyPr>
          <a:lstStyle/>
          <a:p>
            <a:r>
              <a:rPr lang="fr-CA" dirty="0"/>
              <a:t>Mise en contexte</a:t>
            </a:r>
          </a:p>
          <a:p>
            <a:r>
              <a:rPr lang="fr-CA" dirty="0"/>
              <a:t>L’offre de services</a:t>
            </a:r>
          </a:p>
          <a:p>
            <a:pPr lvl="1"/>
            <a:r>
              <a:rPr lang="fr-CA" dirty="0"/>
              <a:t>Le rôle du MAPAQ </a:t>
            </a:r>
          </a:p>
          <a:p>
            <a:pPr lvl="1"/>
            <a:r>
              <a:rPr lang="fr-CA" dirty="0"/>
              <a:t>L’équipe </a:t>
            </a:r>
          </a:p>
          <a:p>
            <a:r>
              <a:rPr lang="fr-CA" dirty="0"/>
              <a:t>Projets en cours </a:t>
            </a:r>
          </a:p>
          <a:p>
            <a:pPr lvl="1"/>
            <a:r>
              <a:rPr lang="fr-CA" dirty="0"/>
              <a:t>Plan d’agriculture durable 2020-2030</a:t>
            </a:r>
          </a:p>
          <a:p>
            <a:pPr lvl="1"/>
            <a:r>
              <a:rPr lang="fr-CA" dirty="0"/>
              <a:t>Entente sectorielle de développement bioalimentaire </a:t>
            </a:r>
          </a:p>
          <a:p>
            <a:pPr lvl="1"/>
            <a:r>
              <a:rPr lang="fr-CA" dirty="0"/>
              <a:t>Planification stratégique du bioalimentaire </a:t>
            </a:r>
          </a:p>
          <a:p>
            <a:r>
              <a:rPr lang="fr-CA" dirty="0"/>
              <a:t>Période d’échange </a:t>
            </a:r>
          </a:p>
          <a:p>
            <a:pPr marL="0" indent="0">
              <a:buNone/>
            </a:pPr>
            <a:endParaRPr lang="fr-CA" dirty="0"/>
          </a:p>
        </p:txBody>
      </p:sp>
      <p:sp>
        <p:nvSpPr>
          <p:cNvPr id="4" name="Espace réservé du numéro de diapositive 3">
            <a:extLst>
              <a:ext uri="{FF2B5EF4-FFF2-40B4-BE49-F238E27FC236}">
                <a16:creationId xmlns:a16="http://schemas.microsoft.com/office/drawing/2014/main" id="{1917D0AD-8A54-4D25-B0BA-F511B90E6F7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C8277E-2FE3-D44A-AD8A-83FDBFB15FE6}"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0349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1EB88D-6CCE-403C-B2E8-C71B1181E108}"/>
              </a:ext>
            </a:extLst>
          </p:cNvPr>
          <p:cNvSpPr>
            <a:spLocks noGrp="1"/>
          </p:cNvSpPr>
          <p:nvPr>
            <p:ph type="title"/>
          </p:nvPr>
        </p:nvSpPr>
        <p:spPr/>
        <p:txBody>
          <a:bodyPr/>
          <a:lstStyle/>
          <a:p>
            <a:r>
              <a:rPr lang="fr-CA" b="1" dirty="0"/>
              <a:t>Mise en contexte </a:t>
            </a:r>
          </a:p>
        </p:txBody>
      </p:sp>
      <p:sp>
        <p:nvSpPr>
          <p:cNvPr id="3" name="Espace réservé du contenu 2">
            <a:extLst>
              <a:ext uri="{FF2B5EF4-FFF2-40B4-BE49-F238E27FC236}">
                <a16:creationId xmlns:a16="http://schemas.microsoft.com/office/drawing/2014/main" id="{32E18AF2-A5A7-43E2-944B-B37EE0A9CC70}"/>
              </a:ext>
            </a:extLst>
          </p:cNvPr>
          <p:cNvSpPr>
            <a:spLocks noGrp="1"/>
          </p:cNvSpPr>
          <p:nvPr>
            <p:ph idx="1"/>
          </p:nvPr>
        </p:nvSpPr>
        <p:spPr>
          <a:xfrm>
            <a:off x="628650" y="1594996"/>
            <a:ext cx="7886700" cy="4351338"/>
          </a:xfrm>
        </p:spPr>
        <p:txBody>
          <a:bodyPr>
            <a:normAutofit/>
          </a:bodyPr>
          <a:lstStyle/>
          <a:p>
            <a:r>
              <a:rPr lang="fr-CA" sz="2400" dirty="0">
                <a:effectLst/>
                <a:ea typeface="Times New Roman" panose="02020603050405020304" pitchFamily="18" charset="0"/>
                <a:cs typeface="ArialMT"/>
              </a:rPr>
              <a:t>L’industrie bioalimentaire c’est l’ensemble des activités liées à la production agricole, la </a:t>
            </a:r>
            <a:r>
              <a:rPr lang="fr-CA" sz="2400" dirty="0">
                <a:effectLst/>
                <a:ea typeface="Times New Roman" panose="02020603050405020304" pitchFamily="18" charset="0"/>
                <a:cs typeface="Arial" panose="020B0604020202020204" pitchFamily="34" charset="0"/>
              </a:rPr>
              <a:t>transformation des aliments et des boissons, le commerce de détail et de gros, la restauration </a:t>
            </a:r>
            <a:r>
              <a:rPr lang="fr-CA" sz="2400" dirty="0">
                <a:effectLst/>
                <a:ea typeface="Times New Roman" panose="02020603050405020304" pitchFamily="18" charset="0"/>
                <a:cs typeface="ArialMT"/>
              </a:rPr>
              <a:t>et les services d’alimentation institutionnels</a:t>
            </a:r>
            <a:endParaRPr lang="fr-CA" sz="2400" dirty="0">
              <a:effectLst/>
              <a:ea typeface="Times New Roman" panose="02020603050405020304" pitchFamily="18" charset="0"/>
              <a:cs typeface="Times New Roman" panose="02020603050405020304" pitchFamily="18" charset="0"/>
            </a:endParaRPr>
          </a:p>
          <a:p>
            <a:r>
              <a:rPr lang="fr-CA" sz="2400" dirty="0"/>
              <a:t>Pour permettre à la région de se développer dans le domaine du bioalimentaire, nous avons besoin de : </a:t>
            </a:r>
          </a:p>
          <a:p>
            <a:pPr lvl="1">
              <a:buFont typeface="Wingdings" panose="05000000000000000000" pitchFamily="2" charset="2"/>
              <a:buChar char="ü"/>
            </a:pPr>
            <a:r>
              <a:rPr lang="fr-CA" sz="1800" dirty="0"/>
              <a:t>Travailler davantage en cohésion autour d’axes et d’enjeux communs, porteurs de sens et générateurs de résultats concrets</a:t>
            </a:r>
          </a:p>
          <a:p>
            <a:r>
              <a:rPr lang="fr-CA" sz="2400" dirty="0"/>
              <a:t>L’implication d’organismes et de partenaires du milieu est une condition indispensable au maintien d’un développement soutenu et novateur du secteur </a:t>
            </a:r>
          </a:p>
        </p:txBody>
      </p:sp>
      <p:sp>
        <p:nvSpPr>
          <p:cNvPr id="4" name="Espace réservé du numéro de diapositive 3">
            <a:extLst>
              <a:ext uri="{FF2B5EF4-FFF2-40B4-BE49-F238E27FC236}">
                <a16:creationId xmlns:a16="http://schemas.microsoft.com/office/drawing/2014/main" id="{44384944-43EA-48E5-ABBC-7C21F6C0A468}"/>
              </a:ext>
            </a:extLst>
          </p:cNvPr>
          <p:cNvSpPr>
            <a:spLocks noGrp="1"/>
          </p:cNvSpPr>
          <p:nvPr>
            <p:ph type="sldNum" sz="quarter" idx="12"/>
          </p:nvPr>
        </p:nvSpPr>
        <p:spPr/>
        <p:txBody>
          <a:bodyPr/>
          <a:lstStyle/>
          <a:p>
            <a:fld id="{54C8277E-2FE3-D44A-AD8A-83FDBFB15FE6}" type="slidenum">
              <a:rPr lang="fr-FR" smtClean="0"/>
              <a:pPr/>
              <a:t>3</a:t>
            </a:fld>
            <a:endParaRPr lang="fr-FR"/>
          </a:p>
        </p:txBody>
      </p:sp>
    </p:spTree>
    <p:extLst>
      <p:ext uri="{BB962C8B-B14F-4D97-AF65-F5344CB8AC3E}">
        <p14:creationId xmlns:p14="http://schemas.microsoft.com/office/powerpoint/2010/main" val="1083953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CD4D10-CB33-7516-9D75-11AE7DDE79B7}"/>
              </a:ext>
            </a:extLst>
          </p:cNvPr>
          <p:cNvSpPr>
            <a:spLocks noGrp="1"/>
          </p:cNvSpPr>
          <p:nvPr>
            <p:ph type="title"/>
          </p:nvPr>
        </p:nvSpPr>
        <p:spPr/>
        <p:txBody>
          <a:bodyPr/>
          <a:lstStyle/>
          <a:p>
            <a:endParaRPr lang="fr-CA"/>
          </a:p>
        </p:txBody>
      </p:sp>
      <p:sp>
        <p:nvSpPr>
          <p:cNvPr id="3" name="Espace réservé du contenu 2">
            <a:extLst>
              <a:ext uri="{FF2B5EF4-FFF2-40B4-BE49-F238E27FC236}">
                <a16:creationId xmlns:a16="http://schemas.microsoft.com/office/drawing/2014/main" id="{DD96A935-2267-0728-9F5D-601DB2B178E5}"/>
              </a:ext>
            </a:extLst>
          </p:cNvPr>
          <p:cNvSpPr>
            <a:spLocks noGrp="1"/>
          </p:cNvSpPr>
          <p:nvPr>
            <p:ph idx="1"/>
          </p:nvPr>
        </p:nvSpPr>
        <p:spPr/>
        <p:txBody>
          <a:bodyPr/>
          <a:lstStyle/>
          <a:p>
            <a:pPr marL="0" indent="0" algn="ctr">
              <a:buNone/>
            </a:pPr>
            <a:endParaRPr lang="fr-CA" sz="4400" dirty="0"/>
          </a:p>
          <a:p>
            <a:pPr marL="0" indent="0" algn="ctr">
              <a:buNone/>
            </a:pPr>
            <a:r>
              <a:rPr lang="fr-CA" sz="5400" b="1" dirty="0">
                <a:latin typeface="+mj-lt"/>
              </a:rPr>
              <a:t>L’offre de services </a:t>
            </a:r>
          </a:p>
        </p:txBody>
      </p:sp>
      <p:sp>
        <p:nvSpPr>
          <p:cNvPr id="4" name="Espace réservé du numéro de diapositive 3">
            <a:extLst>
              <a:ext uri="{FF2B5EF4-FFF2-40B4-BE49-F238E27FC236}">
                <a16:creationId xmlns:a16="http://schemas.microsoft.com/office/drawing/2014/main" id="{DE60A3F0-ABEF-12C3-162C-81E6D6ADFB12}"/>
              </a:ext>
            </a:extLst>
          </p:cNvPr>
          <p:cNvSpPr>
            <a:spLocks noGrp="1"/>
          </p:cNvSpPr>
          <p:nvPr>
            <p:ph type="sldNum" sz="quarter" idx="12"/>
          </p:nvPr>
        </p:nvSpPr>
        <p:spPr/>
        <p:txBody>
          <a:bodyPr/>
          <a:lstStyle/>
          <a:p>
            <a:fld id="{54C8277E-2FE3-D44A-AD8A-83FDBFB15FE6}" type="slidenum">
              <a:rPr lang="fr-FR" smtClean="0"/>
              <a:pPr/>
              <a:t>4</a:t>
            </a:fld>
            <a:endParaRPr lang="fr-FR"/>
          </a:p>
        </p:txBody>
      </p:sp>
    </p:spTree>
    <p:extLst>
      <p:ext uri="{BB962C8B-B14F-4D97-AF65-F5344CB8AC3E}">
        <p14:creationId xmlns:p14="http://schemas.microsoft.com/office/powerpoint/2010/main" val="12666042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E27234-047E-4652-C750-7F0274B901EF}"/>
              </a:ext>
            </a:extLst>
          </p:cNvPr>
          <p:cNvSpPr>
            <a:spLocks noGrp="1"/>
          </p:cNvSpPr>
          <p:nvPr>
            <p:ph type="title"/>
          </p:nvPr>
        </p:nvSpPr>
        <p:spPr/>
        <p:txBody>
          <a:bodyPr/>
          <a:lstStyle/>
          <a:p>
            <a:r>
              <a:rPr lang="fr-CA" b="1" dirty="0"/>
              <a:t>Offre de services du MAPAQ</a:t>
            </a:r>
          </a:p>
        </p:txBody>
      </p:sp>
      <p:sp>
        <p:nvSpPr>
          <p:cNvPr id="3" name="Espace réservé du contenu 2">
            <a:extLst>
              <a:ext uri="{FF2B5EF4-FFF2-40B4-BE49-F238E27FC236}">
                <a16:creationId xmlns:a16="http://schemas.microsoft.com/office/drawing/2014/main" id="{E0562C3F-0891-6770-8112-4D9F5C494AE9}"/>
              </a:ext>
            </a:extLst>
          </p:cNvPr>
          <p:cNvSpPr>
            <a:spLocks noGrp="1"/>
          </p:cNvSpPr>
          <p:nvPr>
            <p:ph idx="1"/>
          </p:nvPr>
        </p:nvSpPr>
        <p:spPr>
          <a:xfrm>
            <a:off x="628650" y="1593669"/>
            <a:ext cx="7886700" cy="4583294"/>
          </a:xfrm>
        </p:spPr>
        <p:txBody>
          <a:bodyPr>
            <a:normAutofit fontScale="85000" lnSpcReduction="10000"/>
          </a:bodyPr>
          <a:lstStyle/>
          <a:p>
            <a:pPr marL="0" indent="0" algn="ctr">
              <a:lnSpc>
                <a:spcPct val="150000"/>
              </a:lnSpc>
              <a:buNone/>
            </a:pPr>
            <a:r>
              <a:rPr lang="fr-CA" sz="3300" i="1" dirty="0">
                <a:cs typeface="Arial" panose="020B0604020202020204" pitchFamily="34" charset="0"/>
              </a:rPr>
              <a:t>Accessibilité, savoir-faire et connaissance du terrain</a:t>
            </a:r>
          </a:p>
          <a:p>
            <a:pPr marL="0" indent="0" algn="just">
              <a:lnSpc>
                <a:spcPct val="150000"/>
              </a:lnSpc>
              <a:buNone/>
            </a:pPr>
            <a:r>
              <a:rPr lang="fr-CA" dirty="0">
                <a:cs typeface="Arial" panose="020B0604020202020204" pitchFamily="34" charset="0"/>
              </a:rPr>
              <a:t>Le Ministère met à la disposition de la clientèle des services-conseils pour aider dans le cadre d’un projet en : </a:t>
            </a:r>
          </a:p>
          <a:p>
            <a:pPr marL="719138" lvl="2" indent="-271463" algn="just">
              <a:lnSpc>
                <a:spcPct val="150000"/>
              </a:lnSpc>
            </a:pPr>
            <a:r>
              <a:rPr lang="fr-CA" sz="2800" dirty="0">
                <a:cs typeface="Arial" panose="020B0604020202020204" pitchFamily="34" charset="0"/>
              </a:rPr>
              <a:t>Démarrage ou transfert d’entreprise</a:t>
            </a:r>
          </a:p>
          <a:p>
            <a:pPr marL="719138" lvl="2" indent="-271463" algn="just">
              <a:lnSpc>
                <a:spcPct val="150000"/>
              </a:lnSpc>
            </a:pPr>
            <a:r>
              <a:rPr lang="fr-CA" sz="2800" dirty="0">
                <a:cs typeface="Arial" panose="020B0604020202020204" pitchFamily="34" charset="0"/>
              </a:rPr>
              <a:t>Productions végétales et animales</a:t>
            </a:r>
          </a:p>
          <a:p>
            <a:pPr marL="719138" lvl="2" indent="-271463" algn="just">
              <a:lnSpc>
                <a:spcPct val="150000"/>
              </a:lnSpc>
            </a:pPr>
            <a:r>
              <a:rPr lang="fr-CA" sz="2800" dirty="0">
                <a:cs typeface="Arial" panose="020B0604020202020204" pitchFamily="34" charset="0"/>
              </a:rPr>
              <a:t>Transformation</a:t>
            </a:r>
          </a:p>
          <a:p>
            <a:pPr marL="719138" lvl="2" indent="-271463" algn="just">
              <a:lnSpc>
                <a:spcPct val="150000"/>
              </a:lnSpc>
            </a:pPr>
            <a:r>
              <a:rPr lang="fr-CA" sz="2800" dirty="0">
                <a:cs typeface="Arial" panose="020B0604020202020204" pitchFamily="34" charset="0"/>
              </a:rPr>
              <a:t>Commercialisation</a:t>
            </a:r>
          </a:p>
          <a:p>
            <a:endParaRPr lang="fr-CA" dirty="0"/>
          </a:p>
        </p:txBody>
      </p:sp>
      <p:sp>
        <p:nvSpPr>
          <p:cNvPr id="4" name="Espace réservé du numéro de diapositive 3">
            <a:extLst>
              <a:ext uri="{FF2B5EF4-FFF2-40B4-BE49-F238E27FC236}">
                <a16:creationId xmlns:a16="http://schemas.microsoft.com/office/drawing/2014/main" id="{90728F85-754D-2EA6-14B5-492F174CD128}"/>
              </a:ext>
            </a:extLst>
          </p:cNvPr>
          <p:cNvSpPr>
            <a:spLocks noGrp="1"/>
          </p:cNvSpPr>
          <p:nvPr>
            <p:ph type="sldNum" sz="quarter" idx="12"/>
          </p:nvPr>
        </p:nvSpPr>
        <p:spPr/>
        <p:txBody>
          <a:bodyPr/>
          <a:lstStyle/>
          <a:p>
            <a:fld id="{54C8277E-2FE3-D44A-AD8A-83FDBFB15FE6}" type="slidenum">
              <a:rPr lang="fr-FR" smtClean="0"/>
              <a:pPr/>
              <a:t>5</a:t>
            </a:fld>
            <a:endParaRPr lang="fr-FR"/>
          </a:p>
        </p:txBody>
      </p:sp>
      <p:pic>
        <p:nvPicPr>
          <p:cNvPr id="5" name="Picture 2">
            <a:extLst>
              <a:ext uri="{FF2B5EF4-FFF2-40B4-BE49-F238E27FC236}">
                <a16:creationId xmlns:a16="http://schemas.microsoft.com/office/drawing/2014/main" id="{4658A4D8-FB27-F091-0975-E6885C9BC5FC}"/>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344078" y="4323806"/>
            <a:ext cx="2472016" cy="164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779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à coins arrondis 8">
            <a:extLst>
              <a:ext uri="{FF2B5EF4-FFF2-40B4-BE49-F238E27FC236}">
                <a16:creationId xmlns:a16="http://schemas.microsoft.com/office/drawing/2014/main" id="{A774142A-55B8-4910-A0C9-266A14550F4E}"/>
              </a:ext>
            </a:extLst>
          </p:cNvPr>
          <p:cNvSpPr/>
          <p:nvPr/>
        </p:nvSpPr>
        <p:spPr>
          <a:xfrm>
            <a:off x="7408090" y="2929779"/>
            <a:ext cx="1485901" cy="605790"/>
          </a:xfrm>
          <a:prstGeom prst="roundRect">
            <a:avLst/>
          </a:prstGeom>
          <a:ln w="28575">
            <a:solidFill>
              <a:schemeClr val="accent2"/>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fr-CA" sz="1350" b="1" dirty="0">
              <a:latin typeface="Arial Narrow" panose="020B0606020202030204" pitchFamily="34" charset="0"/>
            </a:endParaRPr>
          </a:p>
        </p:txBody>
      </p:sp>
      <p:sp>
        <p:nvSpPr>
          <p:cNvPr id="4" name="Espace réservé du numéro de diapositive 3"/>
          <p:cNvSpPr>
            <a:spLocks noGrp="1"/>
          </p:cNvSpPr>
          <p:nvPr>
            <p:ph type="sldNum" sz="quarter" idx="4"/>
          </p:nvPr>
        </p:nvSpPr>
        <p:spPr>
          <a:xfrm>
            <a:off x="8610600" y="885504"/>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11EA75C-EC4C-4D33-ACF8-A8544E993E0B}" type="slidenum">
              <a:rPr lang="fr-CA" smtClean="0"/>
              <a:pPr/>
              <a:t>6</a:t>
            </a:fld>
            <a:endParaRPr lang="fr-CA"/>
          </a:p>
        </p:txBody>
      </p:sp>
      <p:sp>
        <p:nvSpPr>
          <p:cNvPr id="5" name="Titre 1">
            <a:extLst>
              <a:ext uri="{FF2B5EF4-FFF2-40B4-BE49-F238E27FC236}">
                <a16:creationId xmlns:a16="http://schemas.microsoft.com/office/drawing/2014/main" id="{05DC2488-F619-4841-A6B1-DAF2027A0A92}"/>
              </a:ext>
            </a:extLst>
          </p:cNvPr>
          <p:cNvSpPr>
            <a:spLocks noGrp="1"/>
          </p:cNvSpPr>
          <p:nvPr>
            <p:ph type="title"/>
          </p:nvPr>
        </p:nvSpPr>
        <p:spPr>
          <a:xfrm>
            <a:off x="209006" y="765171"/>
            <a:ext cx="8597878" cy="605790"/>
          </a:xfrm>
        </p:spPr>
        <p:txBody>
          <a:bodyPr>
            <a:noAutofit/>
          </a:bodyPr>
          <a:lstStyle/>
          <a:p>
            <a:pPr algn="ctr"/>
            <a:r>
              <a:rPr lang="fr-CA" sz="3600" b="1" dirty="0"/>
              <a:t>Équipe de développement durable, </a:t>
            </a:r>
            <a:br>
              <a:rPr lang="fr-CA" sz="3600" b="1" dirty="0"/>
            </a:br>
            <a:r>
              <a:rPr lang="fr-CA" sz="3600" b="1" dirty="0"/>
              <a:t>sectoriel et territorial </a:t>
            </a:r>
          </a:p>
        </p:txBody>
      </p:sp>
      <p:sp>
        <p:nvSpPr>
          <p:cNvPr id="7" name="Rectangle à coins arrondis 7">
            <a:extLst>
              <a:ext uri="{FF2B5EF4-FFF2-40B4-BE49-F238E27FC236}">
                <a16:creationId xmlns:a16="http://schemas.microsoft.com/office/drawing/2014/main" id="{5C7EF151-ECBD-44E3-AEAB-A8BFFEB2A2DB}"/>
              </a:ext>
            </a:extLst>
          </p:cNvPr>
          <p:cNvSpPr/>
          <p:nvPr/>
        </p:nvSpPr>
        <p:spPr>
          <a:xfrm>
            <a:off x="447626" y="3023938"/>
            <a:ext cx="4541813" cy="1822381"/>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fr-CA" sz="1600" b="1" dirty="0">
                <a:latin typeface="Arial Narrow" panose="020B0606020202030204" pitchFamily="34" charset="0"/>
              </a:rPr>
              <a:t>Centre de services agricoles Ville-Marie</a:t>
            </a:r>
          </a:p>
          <a:p>
            <a:pPr marL="257175" indent="-257175">
              <a:buFont typeface="+mj-lt"/>
              <a:buAutoNum type="arabicPeriod"/>
            </a:pPr>
            <a:r>
              <a:rPr lang="fr-CA" sz="1500" dirty="0">
                <a:latin typeface="Arial Narrow" panose="020B0606020202030204" pitchFamily="34" charset="0"/>
              </a:rPr>
              <a:t>Darquise Froment (grandes cultures, RAP)</a:t>
            </a:r>
          </a:p>
          <a:p>
            <a:pPr marL="257175" indent="-257175">
              <a:buFont typeface="+mj-lt"/>
              <a:buAutoNum type="arabicPeriod"/>
            </a:pPr>
            <a:r>
              <a:rPr lang="fr-CA" sz="1500" dirty="0">
                <a:latin typeface="Arial Narrow" panose="020B0606020202030204" pitchFamily="34" charset="0"/>
              </a:rPr>
              <a:t>Joëlle Beaulé (secrétariat)</a:t>
            </a:r>
          </a:p>
          <a:p>
            <a:pPr marL="257175" indent="-257175">
              <a:buFont typeface="+mj-lt"/>
              <a:buAutoNum type="arabicPeriod"/>
            </a:pPr>
            <a:r>
              <a:rPr lang="fr-CA" sz="1500" dirty="0">
                <a:solidFill>
                  <a:srgbClr val="00B050"/>
                </a:solidFill>
                <a:latin typeface="Arial Narrow" panose="020B0606020202030204" pitchFamily="34" charset="0"/>
              </a:rPr>
              <a:t>Monia Jacques (conseillère du CS par intérim, aménagement du territoire et développement rural, acériculture)</a:t>
            </a:r>
          </a:p>
          <a:p>
            <a:pPr marL="257175" indent="-257175">
              <a:buFont typeface="+mj-lt"/>
              <a:buAutoNum type="arabicPeriod"/>
            </a:pPr>
            <a:r>
              <a:rPr lang="fr-CA" sz="1500" dirty="0">
                <a:latin typeface="Arial Narrow" panose="020B0606020202030204" pitchFamily="34" charset="0"/>
              </a:rPr>
              <a:t>Dominique Lance (adjointe à la directrice)</a:t>
            </a:r>
          </a:p>
        </p:txBody>
      </p:sp>
      <p:sp>
        <p:nvSpPr>
          <p:cNvPr id="8" name="Rectangle à coins arrondis 8">
            <a:extLst>
              <a:ext uri="{FF2B5EF4-FFF2-40B4-BE49-F238E27FC236}">
                <a16:creationId xmlns:a16="http://schemas.microsoft.com/office/drawing/2014/main" id="{BFE0ABF7-A127-485F-9AEE-E5045A77F297}"/>
              </a:ext>
            </a:extLst>
          </p:cNvPr>
          <p:cNvSpPr/>
          <p:nvPr/>
        </p:nvSpPr>
        <p:spPr>
          <a:xfrm>
            <a:off x="5064298" y="3266844"/>
            <a:ext cx="2247732" cy="2141180"/>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fr-CA" sz="1600" b="1" dirty="0">
                <a:latin typeface="Arial Narrow" panose="020B0606020202030204" pitchFamily="34" charset="0"/>
              </a:rPr>
              <a:t>Centre de services </a:t>
            </a:r>
          </a:p>
          <a:p>
            <a:pPr algn="ctr"/>
            <a:r>
              <a:rPr lang="fr-CA" sz="1600" b="1" dirty="0">
                <a:latin typeface="Arial Narrow" panose="020B0606020202030204" pitchFamily="34" charset="0"/>
              </a:rPr>
              <a:t>agricoles d’Amos</a:t>
            </a:r>
          </a:p>
          <a:p>
            <a:pPr algn="ctr"/>
            <a:endParaRPr lang="fr-CA" sz="900" b="1" dirty="0">
              <a:latin typeface="Arial Narrow" panose="020B0606020202030204" pitchFamily="34" charset="0"/>
            </a:endParaRPr>
          </a:p>
          <a:p>
            <a:pPr marL="257175" indent="-257175">
              <a:buFont typeface="+mj-lt"/>
              <a:buAutoNum type="arabicPeriod"/>
            </a:pPr>
            <a:r>
              <a:rPr lang="fr-CA" sz="1500" dirty="0">
                <a:solidFill>
                  <a:srgbClr val="00B050"/>
                </a:solidFill>
                <a:latin typeface="Arial Narrow" panose="020B0606020202030204" pitchFamily="34" charset="0"/>
              </a:rPr>
              <a:t>Jean-Luc Pelletier Deschênes</a:t>
            </a:r>
            <a:r>
              <a:rPr lang="fr-CA" sz="1500" dirty="0">
                <a:latin typeface="Arial Narrow" panose="020B0606020202030204" pitchFamily="34" charset="0"/>
              </a:rPr>
              <a:t> </a:t>
            </a:r>
            <a:r>
              <a:rPr lang="fr-CA" sz="1500" dirty="0">
                <a:solidFill>
                  <a:srgbClr val="00B050"/>
                </a:solidFill>
                <a:latin typeface="Arial Narrow" panose="020B0606020202030204" pitchFamily="34" charset="0"/>
              </a:rPr>
              <a:t>(conseiller du CS)</a:t>
            </a:r>
          </a:p>
          <a:p>
            <a:pPr marL="257175" indent="-257175">
              <a:buFont typeface="+mj-lt"/>
              <a:buAutoNum type="arabicPeriod"/>
            </a:pPr>
            <a:r>
              <a:rPr lang="fr-CA" sz="1500" dirty="0">
                <a:latin typeface="Arial Narrow" panose="020B0606020202030204" pitchFamily="34" charset="0"/>
              </a:rPr>
              <a:t>Carolyne Bouffard (agroenvironnement)</a:t>
            </a:r>
          </a:p>
          <a:p>
            <a:pPr algn="ctr"/>
            <a:endParaRPr lang="fr-CA" sz="1600" b="1" dirty="0">
              <a:latin typeface="Arial Narrow" panose="020B0606020202030204" pitchFamily="34" charset="0"/>
            </a:endParaRPr>
          </a:p>
        </p:txBody>
      </p:sp>
      <p:sp>
        <p:nvSpPr>
          <p:cNvPr id="9" name="Rectangle à coins arrondis 9">
            <a:extLst>
              <a:ext uri="{FF2B5EF4-FFF2-40B4-BE49-F238E27FC236}">
                <a16:creationId xmlns:a16="http://schemas.microsoft.com/office/drawing/2014/main" id="{BC4FDF42-61F9-4AF4-A2C2-29EB3E66A7BB}"/>
              </a:ext>
            </a:extLst>
          </p:cNvPr>
          <p:cNvSpPr/>
          <p:nvPr/>
        </p:nvSpPr>
        <p:spPr>
          <a:xfrm>
            <a:off x="447626" y="4950822"/>
            <a:ext cx="4541813" cy="793577"/>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fr-CA" sz="1600" b="1" dirty="0">
                <a:latin typeface="Arial Narrow" panose="020B0606020202030204" pitchFamily="34" charset="0"/>
              </a:rPr>
              <a:t>Point de services agricoles de La Sarre</a:t>
            </a:r>
          </a:p>
          <a:p>
            <a:pPr marL="257175" indent="-257175">
              <a:buFont typeface="+mj-lt"/>
              <a:buAutoNum type="arabicPeriod"/>
            </a:pPr>
            <a:r>
              <a:rPr lang="fr-CA" sz="1500" dirty="0">
                <a:solidFill>
                  <a:srgbClr val="00B050"/>
                </a:solidFill>
                <a:latin typeface="Arial Narrow" panose="020B0606020202030204" pitchFamily="34" charset="0"/>
              </a:rPr>
              <a:t>Jean-Luc Pelletier Deschênes (conseiller du CS par intérim)</a:t>
            </a:r>
          </a:p>
        </p:txBody>
      </p:sp>
      <p:sp>
        <p:nvSpPr>
          <p:cNvPr id="10" name="Rectangle à coins arrondis 10">
            <a:extLst>
              <a:ext uri="{FF2B5EF4-FFF2-40B4-BE49-F238E27FC236}">
                <a16:creationId xmlns:a16="http://schemas.microsoft.com/office/drawing/2014/main" id="{B783985D-D522-400D-AE00-87A3F93AB013}"/>
              </a:ext>
            </a:extLst>
          </p:cNvPr>
          <p:cNvSpPr/>
          <p:nvPr/>
        </p:nvSpPr>
        <p:spPr>
          <a:xfrm>
            <a:off x="447626" y="1496636"/>
            <a:ext cx="6864404" cy="1417214"/>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fr-CA" sz="1600" b="1" dirty="0">
                <a:latin typeface="Arial Narrow" panose="020B0606020202030204" pitchFamily="34" charset="0"/>
              </a:rPr>
              <a:t>Direction régionale et Centre de services agricoles de Rouyn-Noranda</a:t>
            </a:r>
            <a:endParaRPr lang="fr-CA" sz="900" b="1" dirty="0">
              <a:latin typeface="Arial Narrow" panose="020B0606020202030204" pitchFamily="34" charset="0"/>
            </a:endParaRPr>
          </a:p>
          <a:p>
            <a:pPr marL="257175" indent="-257175">
              <a:buFont typeface="+mj-lt"/>
              <a:buAutoNum type="arabicPeriod"/>
            </a:pPr>
            <a:r>
              <a:rPr lang="fr-CA" sz="1500" dirty="0">
                <a:latin typeface="Arial Narrow" panose="020B0606020202030204" pitchFamily="34" charset="0"/>
              </a:rPr>
              <a:t>Anick Lavoie (directrice)</a:t>
            </a:r>
          </a:p>
          <a:p>
            <a:pPr marL="257175" indent="-257175">
              <a:buFont typeface="+mj-lt"/>
              <a:buAutoNum type="arabicPeriod"/>
            </a:pPr>
            <a:r>
              <a:rPr lang="fr-CA" sz="1500" dirty="0">
                <a:latin typeface="Arial Narrow" panose="020B0606020202030204" pitchFamily="34" charset="0"/>
              </a:rPr>
              <a:t>Daphné Touzin (productions biologiques et horticoles)</a:t>
            </a:r>
          </a:p>
          <a:p>
            <a:pPr marL="257175" indent="-257175">
              <a:buFont typeface="+mj-lt"/>
              <a:buAutoNum type="arabicPeriod"/>
            </a:pPr>
            <a:r>
              <a:rPr lang="fr-CA" sz="1500" dirty="0">
                <a:solidFill>
                  <a:srgbClr val="00B050"/>
                </a:solidFill>
                <a:latin typeface="Arial Narrow" panose="020B0606020202030204" pitchFamily="34" charset="0"/>
              </a:rPr>
              <a:t>Mathieu Laplante (relève et établissement, conseiller du CS)</a:t>
            </a:r>
          </a:p>
          <a:p>
            <a:pPr marL="257175" indent="-257175">
              <a:buFont typeface="+mj-lt"/>
              <a:buAutoNum type="arabicPeriod"/>
            </a:pPr>
            <a:r>
              <a:rPr lang="fr-CA" sz="1500" dirty="0">
                <a:latin typeface="Arial Narrow" panose="020B0606020202030204" pitchFamily="34" charset="0"/>
              </a:rPr>
              <a:t>Pascale Charland (gestion de programmes)</a:t>
            </a:r>
          </a:p>
        </p:txBody>
      </p:sp>
      <p:pic>
        <p:nvPicPr>
          <p:cNvPr id="6146" name="Picture 2" descr="Résultat d’images pour fadq">
            <a:extLst>
              <a:ext uri="{FF2B5EF4-FFF2-40B4-BE49-F238E27FC236}">
                <a16:creationId xmlns:a16="http://schemas.microsoft.com/office/drawing/2014/main" id="{1D668382-F0DD-4C01-B19F-5A820DDF46F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95195" y="3023938"/>
            <a:ext cx="1311689" cy="401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9797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C50A2C-456F-8073-79FB-6BCF669573F9}"/>
              </a:ext>
            </a:extLst>
          </p:cNvPr>
          <p:cNvSpPr>
            <a:spLocks noGrp="1"/>
          </p:cNvSpPr>
          <p:nvPr>
            <p:ph type="title"/>
          </p:nvPr>
        </p:nvSpPr>
        <p:spPr/>
        <p:txBody>
          <a:bodyPr/>
          <a:lstStyle/>
          <a:p>
            <a:endParaRPr lang="fr-CA"/>
          </a:p>
        </p:txBody>
      </p:sp>
      <p:sp>
        <p:nvSpPr>
          <p:cNvPr id="3" name="Espace réservé du contenu 2">
            <a:extLst>
              <a:ext uri="{FF2B5EF4-FFF2-40B4-BE49-F238E27FC236}">
                <a16:creationId xmlns:a16="http://schemas.microsoft.com/office/drawing/2014/main" id="{A7B551AC-ED39-95E1-F22C-83EA16A76782}"/>
              </a:ext>
            </a:extLst>
          </p:cNvPr>
          <p:cNvSpPr>
            <a:spLocks noGrp="1"/>
          </p:cNvSpPr>
          <p:nvPr>
            <p:ph idx="1"/>
          </p:nvPr>
        </p:nvSpPr>
        <p:spPr/>
        <p:txBody>
          <a:bodyPr/>
          <a:lstStyle/>
          <a:p>
            <a:pPr marL="0" indent="0" algn="ctr">
              <a:buNone/>
            </a:pPr>
            <a:endParaRPr lang="fr-CA" sz="4400" dirty="0"/>
          </a:p>
          <a:p>
            <a:pPr marL="0" indent="0" algn="ctr">
              <a:buNone/>
            </a:pPr>
            <a:r>
              <a:rPr lang="fr-CA" sz="6000" b="1" dirty="0"/>
              <a:t>Projets en cours </a:t>
            </a:r>
          </a:p>
        </p:txBody>
      </p:sp>
      <p:sp>
        <p:nvSpPr>
          <p:cNvPr id="4" name="Espace réservé du numéro de diapositive 3">
            <a:extLst>
              <a:ext uri="{FF2B5EF4-FFF2-40B4-BE49-F238E27FC236}">
                <a16:creationId xmlns:a16="http://schemas.microsoft.com/office/drawing/2014/main" id="{08E23BA1-787D-AE4D-B334-55AFC09EFB7E}"/>
              </a:ext>
            </a:extLst>
          </p:cNvPr>
          <p:cNvSpPr>
            <a:spLocks noGrp="1"/>
          </p:cNvSpPr>
          <p:nvPr>
            <p:ph type="sldNum" sz="quarter" idx="12"/>
          </p:nvPr>
        </p:nvSpPr>
        <p:spPr/>
        <p:txBody>
          <a:bodyPr/>
          <a:lstStyle/>
          <a:p>
            <a:fld id="{54C8277E-2FE3-D44A-AD8A-83FDBFB15FE6}" type="slidenum">
              <a:rPr lang="fr-FR" smtClean="0"/>
              <a:pPr/>
              <a:t>7</a:t>
            </a:fld>
            <a:endParaRPr lang="fr-FR"/>
          </a:p>
        </p:txBody>
      </p:sp>
    </p:spTree>
    <p:extLst>
      <p:ext uri="{BB962C8B-B14F-4D97-AF65-F5344CB8AC3E}">
        <p14:creationId xmlns:p14="http://schemas.microsoft.com/office/powerpoint/2010/main" val="940647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5E809D-3956-0CC9-14A2-E77DCB652A38}"/>
              </a:ext>
            </a:extLst>
          </p:cNvPr>
          <p:cNvSpPr>
            <a:spLocks noGrp="1"/>
          </p:cNvSpPr>
          <p:nvPr>
            <p:ph type="title"/>
          </p:nvPr>
        </p:nvSpPr>
        <p:spPr/>
        <p:txBody>
          <a:bodyPr/>
          <a:lstStyle/>
          <a:p>
            <a:endParaRPr lang="fr-CA"/>
          </a:p>
        </p:txBody>
      </p:sp>
      <p:sp>
        <p:nvSpPr>
          <p:cNvPr id="3" name="Espace réservé du contenu 2">
            <a:extLst>
              <a:ext uri="{FF2B5EF4-FFF2-40B4-BE49-F238E27FC236}">
                <a16:creationId xmlns:a16="http://schemas.microsoft.com/office/drawing/2014/main" id="{561725DD-C60E-5741-D395-9A5965625F2F}"/>
              </a:ext>
            </a:extLst>
          </p:cNvPr>
          <p:cNvSpPr>
            <a:spLocks noGrp="1"/>
          </p:cNvSpPr>
          <p:nvPr>
            <p:ph idx="1"/>
          </p:nvPr>
        </p:nvSpPr>
        <p:spPr/>
        <p:txBody>
          <a:bodyPr/>
          <a:lstStyle/>
          <a:p>
            <a:pPr marL="0" indent="0" algn="ctr">
              <a:buNone/>
            </a:pPr>
            <a:endParaRPr lang="fr-CA" b="1" dirty="0"/>
          </a:p>
          <a:p>
            <a:pPr marL="0" indent="0" algn="ctr">
              <a:buNone/>
            </a:pPr>
            <a:r>
              <a:rPr lang="fr-CA" sz="4400" b="1" dirty="0"/>
              <a:t>Plan d’agriculture durable (PAD)</a:t>
            </a:r>
          </a:p>
          <a:p>
            <a:pPr marL="0" indent="0" algn="ctr">
              <a:buNone/>
            </a:pPr>
            <a:r>
              <a:rPr lang="fr-CA" sz="4400" b="1" dirty="0"/>
              <a:t>2020-2030</a:t>
            </a:r>
          </a:p>
        </p:txBody>
      </p:sp>
      <p:sp>
        <p:nvSpPr>
          <p:cNvPr id="4" name="Espace réservé du numéro de diapositive 3">
            <a:extLst>
              <a:ext uri="{FF2B5EF4-FFF2-40B4-BE49-F238E27FC236}">
                <a16:creationId xmlns:a16="http://schemas.microsoft.com/office/drawing/2014/main" id="{DD922DD6-D808-0E6A-2404-CFDE22504A8A}"/>
              </a:ext>
            </a:extLst>
          </p:cNvPr>
          <p:cNvSpPr>
            <a:spLocks noGrp="1"/>
          </p:cNvSpPr>
          <p:nvPr>
            <p:ph type="sldNum" sz="quarter" idx="12"/>
          </p:nvPr>
        </p:nvSpPr>
        <p:spPr/>
        <p:txBody>
          <a:bodyPr/>
          <a:lstStyle/>
          <a:p>
            <a:fld id="{54C8277E-2FE3-D44A-AD8A-83FDBFB15FE6}" type="slidenum">
              <a:rPr lang="fr-FR" smtClean="0"/>
              <a:pPr/>
              <a:t>8</a:t>
            </a:fld>
            <a:endParaRPr lang="fr-FR"/>
          </a:p>
        </p:txBody>
      </p:sp>
    </p:spTree>
    <p:extLst>
      <p:ext uri="{BB962C8B-B14F-4D97-AF65-F5344CB8AC3E}">
        <p14:creationId xmlns:p14="http://schemas.microsoft.com/office/powerpoint/2010/main" val="12182021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5716BB-745A-B0D3-D5FE-F8683F884111}"/>
              </a:ext>
            </a:extLst>
          </p:cNvPr>
          <p:cNvSpPr>
            <a:spLocks noGrp="1"/>
          </p:cNvSpPr>
          <p:nvPr>
            <p:ph type="title"/>
          </p:nvPr>
        </p:nvSpPr>
        <p:spPr/>
        <p:txBody>
          <a:bodyPr/>
          <a:lstStyle/>
          <a:p>
            <a:r>
              <a:rPr lang="fr-CA" b="1" dirty="0"/>
              <a:t>Qu’est-ce que le PAD?</a:t>
            </a:r>
          </a:p>
        </p:txBody>
      </p:sp>
      <p:sp>
        <p:nvSpPr>
          <p:cNvPr id="3" name="Espace réservé du contenu 2">
            <a:extLst>
              <a:ext uri="{FF2B5EF4-FFF2-40B4-BE49-F238E27FC236}">
                <a16:creationId xmlns:a16="http://schemas.microsoft.com/office/drawing/2014/main" id="{9F23D61E-48C0-66B6-6DE3-65843B502EB2}"/>
              </a:ext>
            </a:extLst>
          </p:cNvPr>
          <p:cNvSpPr>
            <a:spLocks noGrp="1"/>
          </p:cNvSpPr>
          <p:nvPr>
            <p:ph idx="1"/>
          </p:nvPr>
        </p:nvSpPr>
        <p:spPr>
          <a:xfrm>
            <a:off x="628650" y="1515291"/>
            <a:ext cx="7886700" cy="1658983"/>
          </a:xfrm>
        </p:spPr>
        <p:txBody>
          <a:bodyPr/>
          <a:lstStyle/>
          <a:p>
            <a:pPr marL="0" indent="0">
              <a:buNone/>
            </a:pPr>
            <a:r>
              <a:rPr lang="fr-CA" dirty="0"/>
              <a:t>Ensemble d'outils pour accélérer </a:t>
            </a:r>
            <a:r>
              <a:rPr lang="fr-CA" b="1" dirty="0"/>
              <a:t>l'adoption de pratiques agroenvironnementales responsables et performantes </a:t>
            </a:r>
            <a:r>
              <a:rPr lang="fr-CA" dirty="0"/>
              <a:t>pour répondre aux préoccupations des </a:t>
            </a:r>
            <a:r>
              <a:rPr lang="fr-CA" b="1" dirty="0"/>
              <a:t>acteurs du milieu agricole </a:t>
            </a:r>
            <a:r>
              <a:rPr lang="fr-CA" dirty="0"/>
              <a:t>et </a:t>
            </a:r>
            <a:r>
              <a:rPr lang="fr-CA" b="1" dirty="0"/>
              <a:t>des citoyens</a:t>
            </a:r>
            <a:r>
              <a:rPr lang="fr-CA" dirty="0"/>
              <a:t>.</a:t>
            </a:r>
            <a:endParaRPr lang="en-US" dirty="0"/>
          </a:p>
          <a:p>
            <a:pPr marL="0" indent="0">
              <a:buNone/>
            </a:pPr>
            <a:endParaRPr lang="fr-CA" dirty="0"/>
          </a:p>
        </p:txBody>
      </p:sp>
      <p:sp>
        <p:nvSpPr>
          <p:cNvPr id="4" name="Espace réservé du numéro de diapositive 3">
            <a:extLst>
              <a:ext uri="{FF2B5EF4-FFF2-40B4-BE49-F238E27FC236}">
                <a16:creationId xmlns:a16="http://schemas.microsoft.com/office/drawing/2014/main" id="{99E5FC41-BAD1-94D6-017E-1EE28FD14317}"/>
              </a:ext>
            </a:extLst>
          </p:cNvPr>
          <p:cNvSpPr>
            <a:spLocks noGrp="1"/>
          </p:cNvSpPr>
          <p:nvPr>
            <p:ph type="sldNum" sz="quarter" idx="12"/>
          </p:nvPr>
        </p:nvSpPr>
        <p:spPr/>
        <p:txBody>
          <a:bodyPr/>
          <a:lstStyle/>
          <a:p>
            <a:fld id="{54C8277E-2FE3-D44A-AD8A-83FDBFB15FE6}" type="slidenum">
              <a:rPr lang="fr-FR" smtClean="0"/>
              <a:pPr/>
              <a:t>9</a:t>
            </a:fld>
            <a:endParaRPr lang="fr-FR"/>
          </a:p>
        </p:txBody>
      </p:sp>
      <p:graphicFrame>
        <p:nvGraphicFramePr>
          <p:cNvPr id="5" name="Diagramme 4">
            <a:extLst>
              <a:ext uri="{FF2B5EF4-FFF2-40B4-BE49-F238E27FC236}">
                <a16:creationId xmlns:a16="http://schemas.microsoft.com/office/drawing/2014/main" id="{B69B91BF-3B18-4711-1F5E-131914911C58}"/>
              </a:ext>
            </a:extLst>
          </p:cNvPr>
          <p:cNvGraphicFramePr/>
          <p:nvPr>
            <p:custDataLst>
              <p:tags r:id="rId1"/>
            </p:custDataLst>
            <p:extLst>
              <p:ext uri="{D42A27DB-BD31-4B8C-83A1-F6EECF244321}">
                <p14:modId xmlns:p14="http://schemas.microsoft.com/office/powerpoint/2010/main" val="3608936396"/>
              </p:ext>
            </p:extLst>
          </p:nvPr>
        </p:nvGraphicFramePr>
        <p:xfrm>
          <a:off x="628650" y="3429000"/>
          <a:ext cx="7886700" cy="24894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889571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3"/>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ListFieldsContentType" ma:contentTypeID="0x0101006CF1C6A6DDEE4AF0994E5A63E65A39BD003188B6E659012946B693444C930D156B" ma:contentTypeVersion="" ma:contentTypeDescription="" ma:contentTypeScope="" ma:versionID="9b96f290429327521635b95e5281225f">
  <xsd:schema xmlns:xsd="http://www.w3.org/2001/XMLSchema" xmlns:xs="http://www.w3.org/2001/XMLSchema" xmlns:p="http://schemas.microsoft.com/office/2006/metadata/properties" xmlns:ns1="http://schemas.microsoft.com/sharepoint/v3" xmlns:ns2="D52AB491-4FD3-4439-BF2E-8C7CAD8DD282" xmlns:ns3="408d84d6-534d-40ed-bbaa-8186c5712fc7" xmlns:ns4="d52ab491-4fd3-4439-bf2e-8c7cad8dd282" xmlns:ns5="08c25db6-8f13-4861-a574-b3914f035dc5" targetNamespace="http://schemas.microsoft.com/office/2006/metadata/properties" ma:root="true" ma:fieldsID="2fe24b61e74f5e6d3af58839d34fea86" ns1:_="" ns2:_="" ns3:_="" ns4:_="" ns5:_="">
    <xsd:import namespace="http://schemas.microsoft.com/sharepoint/v3"/>
    <xsd:import namespace="D52AB491-4FD3-4439-BF2E-8C7CAD8DD282"/>
    <xsd:import namespace="408d84d6-534d-40ed-bbaa-8186c5712fc7"/>
    <xsd:import namespace="d52ab491-4fd3-4439-bf2e-8c7cad8dd282"/>
    <xsd:import namespace="08c25db6-8f13-4861-a574-b3914f035dc5"/>
    <xsd:element name="properties">
      <xsd:complexType>
        <xsd:sequence>
          <xsd:element name="documentManagement">
            <xsd:complexType>
              <xsd:all>
                <xsd:element ref="ns1:TemplateUrl" minOccurs="0"/>
                <xsd:element ref="ns1:xd_ProgID" minOccurs="0"/>
                <xsd:element ref="ns1:xd_Signature" minOccurs="0"/>
                <xsd:element ref="ns1:URL" minOccurs="0"/>
                <xsd:element ref="ns2:DescriptionDocument" minOccurs="0"/>
                <xsd:element ref="ns3:MotsCles" minOccurs="0"/>
                <xsd:element ref="ns2:Categorie" minOccurs="0"/>
                <xsd:element ref="ns2:Auteurs" minOccurs="0"/>
                <xsd:element ref="ns2:Responsable"/>
                <xsd:element ref="ns2:DateModification"/>
                <xsd:element ref="ns2:Image" minOccurs="0"/>
                <xsd:element ref="ns2:Poids" minOccurs="0"/>
                <xsd:element ref="ns2:TypeDocument" minOccurs="0"/>
                <xsd:element ref="ns2:CreePar" minOccurs="0"/>
                <xsd:element ref="ns2:ModifiePar" minOccurs="0"/>
                <xsd:element ref="ns4:Services" minOccurs="0"/>
                <xsd:element ref="ns4:UnitesAdministrativesResponsable" minOccurs="0"/>
                <xsd:element ref="ns4:PubliePar" minOccurs="0"/>
                <xsd:element ref="ns4:Section"/>
                <xsd:element ref="ns4:SectionPrincipale" minOccurs="0"/>
                <xsd:element ref="ns5: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TemplateUrl" ma:index="1" nillable="true" ma:displayName="Lien du modèle" ma:hidden="true" ma:internalName="TemplateUrl">
      <xsd:simpleType>
        <xsd:restriction base="dms:Text"/>
      </xsd:simpleType>
    </xsd:element>
    <xsd:element name="xd_ProgID" ma:index="2" nillable="true" ma:displayName="Lien du fichier HTML" ma:hidden="true" ma:internalName="xd_ProgID">
      <xsd:simpleType>
        <xsd:restriction base="dms:Text"/>
      </xsd:simpleType>
    </xsd:element>
    <xsd:element name="xd_Signature" ma:index="3" nillable="true" ma:displayName="Est signé" ma:hidden="true" ma:internalName="xd_Signature" ma:readOnly="true">
      <xsd:simpleType>
        <xsd:restriction base="dms:Boolean"/>
      </xsd:simpleType>
    </xsd:element>
    <xsd:element name="URL" ma:index="6" nillable="true" ma:displayName="URL" ma:internalName="URL">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52AB491-4FD3-4439-BF2E-8C7CAD8DD282" elementFormDefault="qualified">
    <xsd:import namespace="http://schemas.microsoft.com/office/2006/documentManagement/types"/>
    <xsd:import namespace="http://schemas.microsoft.com/office/infopath/2007/PartnerControls"/>
    <xsd:element name="DescriptionDocument" ma:index="7" nillable="true" ma:displayName="DescriptionDocument" ma:internalName="DescriptionDocument">
      <xsd:simpleType>
        <xsd:restriction base="dms:Note">
          <xsd:maxLength value="255"/>
        </xsd:restriction>
      </xsd:simpleType>
    </xsd:element>
    <xsd:element name="Categorie" ma:index="9" nillable="true" ma:displayName="Categorie" ma:list="{D8DE22D1-80D2-447E-8FE2-CFA13AB99D8D}" ma:internalName="Categorie" ma:showField="Title">
      <xsd:simpleType>
        <xsd:restriction base="dms:Lookup"/>
      </xsd:simpleType>
    </xsd:element>
    <xsd:element name="Auteurs" ma:index="10" nillable="true" ma:displayName="Auteurs" ma:internalName="Auteurs">
      <xsd:simpleType>
        <xsd:restriction base="dms:Note">
          <xsd:maxLength value="255"/>
        </xsd:restriction>
      </xsd:simpleType>
    </xsd:element>
    <xsd:element name="Responsable" ma:index="11" ma:displayName="Responsable" ma:list="UserInfo" ma:SearchPeopleOnly="false" ma:SharePointGroup="0" ma:internalName="Responsable" ma:showField="ImnName">
      <xsd:complexType>
        <xsd:complexContent>
          <xsd:extension base="dms:UserMulti">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DateModification" ma:index="12" ma:displayName="DateModification" ma:internalName="DateModification">
      <xsd:simpleType>
        <xsd:restriction base="dms:DateTime"/>
      </xsd:simpleType>
    </xsd:element>
    <xsd:element name="Image" ma:index="13" nillable="true" ma:displayName="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Poids" ma:index="14" nillable="true" ma:displayName="Poids" ma:internalName="Poids">
      <xsd:simpleType>
        <xsd:restriction base="dms:Text"/>
      </xsd:simpleType>
    </xsd:element>
    <xsd:element name="TypeDocument" ma:index="15" nillable="true" ma:displayName="TypeDocument" ma:default="Page" ma:internalName="TypeDocument">
      <xsd:simpleType>
        <xsd:restriction base="dms:Choice">
          <xsd:enumeration value="PDF"/>
          <xsd:enumeration value="Page"/>
          <xsd:enumeration value="Word"/>
          <xsd:enumeration value="Excel"/>
          <xsd:enumeration value="PowerPoint"/>
          <xsd:enumeration value="Image"/>
          <xsd:enumeration value="Video"/>
        </xsd:restriction>
      </xsd:simpleType>
    </xsd:element>
    <xsd:element name="CreePar" ma:index="16" nillable="true" ma:displayName="CreePar" ma:list="UserInfo" ma:internalName="CreePa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odifiePar" ma:index="17" nillable="true" ma:displayName="ModifiePar" ma:list="UserInfo" ma:internalName="ModifiePa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08d84d6-534d-40ed-bbaa-8186c5712fc7" elementFormDefault="qualified">
    <xsd:import namespace="http://schemas.microsoft.com/office/2006/documentManagement/types"/>
    <xsd:import namespace="http://schemas.microsoft.com/office/infopath/2007/PartnerControls"/>
    <xsd:element name="MotsCles" ma:index="8" nillable="true" ma:displayName="Mots-clés" ma:description="Inscrire des mots ou expressions clés pour faciliter la recherche. Différents du titre. Séparer par des virgules." ma:internalName="MotsCles">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52ab491-4fd3-4439-bf2e-8c7cad8dd282" elementFormDefault="qualified">
    <xsd:import namespace="http://schemas.microsoft.com/office/2006/documentManagement/types"/>
    <xsd:import namespace="http://schemas.microsoft.com/office/infopath/2007/PartnerControls"/>
    <xsd:element name="Services" ma:index="18" nillable="true" ma:displayName="Services" ma:list="b33e079c-e656-49d5-acb6-b3df4681fa3f" ma:internalName="Services" ma:showField="Title">
      <xsd:complexType>
        <xsd:complexContent>
          <xsd:extension base="dms:MultiChoiceLookup">
            <xsd:sequence>
              <xsd:element name="Value" type="dms:Lookup" maxOccurs="unbounded" minOccurs="0" nillable="true"/>
            </xsd:sequence>
          </xsd:extension>
        </xsd:complexContent>
      </xsd:complexType>
    </xsd:element>
    <xsd:element name="UnitesAdministrativesResponsable" ma:index="19" nillable="true" ma:displayName="UnitesAdministrativesResponsable" ma:list="5c7330f9-eac2-4531-8dbb-a9c6636bf462" ma:internalName="UnitesAdministrativesResponsable" ma:showField="Title">
      <xsd:simpleType>
        <xsd:restriction base="dms:Lookup"/>
      </xsd:simpleType>
    </xsd:element>
    <xsd:element name="PubliePar" ma:index="20" nillable="true" ma:displayName="PubliePar" ma:list="UserInfo" ma:internalName="PubliePa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ection" ma:index="21" ma:displayName="Section" ma:list="e4ee9974-b6e0-4418-b452-2e22cbb5e19d" ma:internalName="Section" ma:showField="Title">
      <xsd:simpleType>
        <xsd:restriction base="dms:Lookup"/>
      </xsd:simpleType>
    </xsd:element>
    <xsd:element name="SectionPrincipale" ma:index="22" nillable="true" ma:displayName="SectionPrincipale" ma:list="e67181ea-19b8-4b7f-a74f-12648655c602" ma:internalName="SectionPrincipale" ma:showField="Title">
      <xsd:simpleType>
        <xsd:restriction base="dms:Lookup"/>
      </xsd:simpleType>
    </xsd:element>
  </xsd:schema>
  <xsd:schema xmlns:xsd="http://www.w3.org/2001/XMLSchema" xmlns:xs="http://www.w3.org/2001/XMLSchema" xmlns:dms="http://schemas.microsoft.com/office/2006/documentManagement/types" xmlns:pc="http://schemas.microsoft.com/office/infopath/2007/PartnerControls" targetNamespace="08c25db6-8f13-4861-a574-b3914f035dc5" elementFormDefault="qualified">
    <xsd:import namespace="http://schemas.microsoft.com/office/2006/documentManagement/types"/>
    <xsd:import namespace="http://schemas.microsoft.com/office/infopath/2007/PartnerControls"/>
    <xsd:element name="SharedWithUsers" ma:index="23"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xsd:element ref="dc:title" minOccurs="0" maxOccurs="1" ma:index="0"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ection xmlns="d52ab491-4fd3-4439-bf2e-8c7cad8dd282">274</Section>
    <DescriptionDocument xmlns="D52AB491-4FD3-4439-BF2E-8C7CAD8DD282">Utilisez ce gabarit (format Powerpoint) pour vos présentations faites à l'externe.</DescriptionDocument>
    <URL xmlns="http://schemas.microsoft.com/sharepoint/v3">
      <Url xsi:nil="true"/>
      <Description xsi:nil="true"/>
    </URL>
    <Categorie xmlns="D52AB491-4FD3-4439-BF2E-8C7CAD8DD282">3</Categorie>
    <xd_ProgID xmlns="http://schemas.microsoft.com/sharepoint/v3" xsi:nil="true"/>
    <UnitesAdministrativesResponsable xmlns="d52ab491-4fd3-4439-bf2e-8c7cad8dd282">3</UnitesAdministrativesResponsable>
    <MotsCles xmlns="408d84d6-534d-40ed-bbaa-8186c5712fc7">présentation, powerpoint, ppt</MotsCles>
    <Auteurs xmlns="D52AB491-4FD3-4439-BF2E-8C7CAD8DD282">Direction des communications</Auteurs>
    <PubliePar xmlns="d52ab491-4fd3-4439-bf2e-8c7cad8dd282">
      <UserInfo>
        <DisplayName>Boudreau Elaine (DC) (Québec)</DisplayName>
        <AccountId>271</AccountId>
        <AccountType/>
      </UserInfo>
    </PubliePar>
    <Responsable xmlns="D52AB491-4FD3-4439-BF2E-8C7CAD8DD282">
      <UserInfo>
        <DisplayName>i:0#.w|mapaqqc\agrf971</DisplayName>
        <AccountId>1472</AccountId>
        <AccountType/>
      </UserInfo>
      <UserInfo>
        <DisplayName>i:0#.w|mapaqqc\agrg898</DisplayName>
        <AccountId>271</AccountId>
        <AccountType/>
      </UserInfo>
      <UserInfo>
        <DisplayName>i:0#.w|mapaqqc\agrj701</DisplayName>
        <AccountId>149</AccountId>
        <AccountType/>
      </UserInfo>
    </Responsable>
    <DateModification xmlns="D52AB491-4FD3-4439-BF2E-8C7CAD8DD282">2019-04-01T04:00:00+00:00</DateModification>
    <TypeDocument xmlns="D52AB491-4FD3-4439-BF2E-8C7CAD8DD282">PowerPoint</TypeDocument>
    <Services xmlns="d52ab491-4fd3-4439-bf2e-8c7cad8dd282"/>
    <CreePar xmlns="D52AB491-4FD3-4439-BF2E-8C7CAD8DD282">
      <UserInfo>
        <DisplayName>Boudreau Elaine (DC) (Québec)</DisplayName>
        <AccountId>271</AccountId>
        <AccountType/>
      </UserInfo>
    </CreePar>
    <TemplateUrl xmlns="http://schemas.microsoft.com/sharepoint/v3" xsi:nil="true"/>
    <Poids xmlns="D52AB491-4FD3-4439-BF2E-8C7CAD8DD282">1 Mo</Poids>
    <SectionPrincipale xmlns="d52ab491-4fd3-4439-bf2e-8c7cad8dd282">5</SectionPrincipale>
    <ModifiePar xmlns="D52AB491-4FD3-4439-BF2E-8C7CAD8DD282">
      <UserInfo>
        <DisplayName>Forgues Amélie (DC) (Québec)</DisplayName>
        <AccountId>35</AccountId>
        <AccountType/>
      </UserInfo>
    </ModifiePar>
    <Image xmlns="D52AB491-4FD3-4439-BF2E-8C7CAD8DD282">
      <Url>https://sys.appls.mapaq/sites/monintranet/PublishingImages/Document1235MAPAQ_modele_4-3.jpeg</Url>
      <Description>https://sys.appls.mapaq/sites/monintranet/PublishingImages/Document1235MAPAQ_modele_4-3.jpeg</Description>
    </Image>
  </documentManagement>
</p:properties>
</file>

<file path=customXml/itemProps1.xml><?xml version="1.0" encoding="utf-8"?>
<ds:datastoreItem xmlns:ds="http://schemas.openxmlformats.org/officeDocument/2006/customXml" ds:itemID="{7CBA20B4-993E-466F-A179-6B2B8082A5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52AB491-4FD3-4439-BF2E-8C7CAD8DD282"/>
    <ds:schemaRef ds:uri="408d84d6-534d-40ed-bbaa-8186c5712fc7"/>
    <ds:schemaRef ds:uri="d52ab491-4fd3-4439-bf2e-8c7cad8dd282"/>
    <ds:schemaRef ds:uri="08c25db6-8f13-4861-a574-b3914f035d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C5244F1-216A-4076-8E2B-7FBF870713F5}">
  <ds:schemaRefs>
    <ds:schemaRef ds:uri="http://purl.org/dc/elements/1.1/"/>
    <ds:schemaRef ds:uri="http://www.w3.org/XML/1998/namespace"/>
    <ds:schemaRef ds:uri="http://schemas.microsoft.com/office/infopath/2007/PartnerControls"/>
    <ds:schemaRef ds:uri="d52ab491-4fd3-4439-bf2e-8c7cad8dd282"/>
    <ds:schemaRef ds:uri="08c25db6-8f13-4861-a574-b3914f035dc5"/>
    <ds:schemaRef ds:uri="http://schemas.microsoft.com/office/2006/documentManagement/types"/>
    <ds:schemaRef ds:uri="http://purl.org/dc/terms/"/>
    <ds:schemaRef ds:uri="http://schemas.openxmlformats.org/package/2006/metadata/core-properties"/>
    <ds:schemaRef ds:uri="408d84d6-534d-40ed-bbaa-8186c5712fc7"/>
    <ds:schemaRef ds:uri="http://purl.org/dc/dcmitype/"/>
    <ds:schemaRef ds:uri="D52AB491-4FD3-4439-BF2E-8C7CAD8DD282"/>
    <ds:schemaRef ds:uri="http://schemas.microsoft.com/sharepoint/v3"/>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14463</TotalTime>
  <Words>1536</Words>
  <Application>Microsoft Office PowerPoint</Application>
  <PresentationFormat>Affichage à l'écran (4:3)</PresentationFormat>
  <Paragraphs>196</Paragraphs>
  <Slides>15</Slides>
  <Notes>10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15</vt:i4>
      </vt:variant>
    </vt:vector>
  </HeadingPairs>
  <TitlesOfParts>
    <vt:vector size="21" baseType="lpstr">
      <vt:lpstr>Arial</vt:lpstr>
      <vt:lpstr>Arial Narrow</vt:lpstr>
      <vt:lpstr>Calibri</vt:lpstr>
      <vt:lpstr>Calibri Light</vt:lpstr>
      <vt:lpstr>Wingdings</vt:lpstr>
      <vt:lpstr>Thème Office</vt:lpstr>
      <vt:lpstr>Le secteur bioalimentaire au coeur de notre mandat  Semaine de l’agroalimentaire en Abitibi-Ouest </vt:lpstr>
      <vt:lpstr>Plan de la présentation </vt:lpstr>
      <vt:lpstr>Mise en contexte </vt:lpstr>
      <vt:lpstr>Présentation PowerPoint</vt:lpstr>
      <vt:lpstr>Offre de services du MAPAQ</vt:lpstr>
      <vt:lpstr>Équipe de développement durable,  sectoriel et territorial </vt:lpstr>
      <vt:lpstr>Présentation PowerPoint</vt:lpstr>
      <vt:lpstr>Présentation PowerPoint</vt:lpstr>
      <vt:lpstr>Qu’est-ce que le PAD?</vt:lpstr>
      <vt:lpstr>Le PAD et son plan d’action régional</vt:lpstr>
      <vt:lpstr>Présentation PowerPoint</vt:lpstr>
      <vt:lpstr>Constats et orientations</vt:lpstr>
      <vt:lpstr>Entente sectorielle de développement bioalimentaire de l’A-T (ESDBAT)</vt:lpstr>
      <vt:lpstr>Planification stratégique du secteur bioalimentaire de l’Abitibi-Témiscamingue </vt:lpstr>
      <vt:lpstr>Période d’échange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Modèle de présentation Powerpoint de dimensions 4-3 (présentation à l'externe)</dc:title>
  <dc:creator>Boudreau Elaine (DC) (Québec)</dc:creator>
  <cp:lastModifiedBy>Thérèse Grenier</cp:lastModifiedBy>
  <cp:revision>223</cp:revision>
  <dcterms:created xsi:type="dcterms:W3CDTF">2020-11-27T18:37:14Z</dcterms:created>
  <dcterms:modified xsi:type="dcterms:W3CDTF">2023-03-30T00:42:07Z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0x0101006CF1C6A6DDEE4AF0994E5A63E65A39BD003188B6E659012946B693444C930D156B</vt:lpwstr>
  </property>
</Properties>
</file>